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258" r:id="rId5"/>
    <p:sldId id="470" r:id="rId6"/>
    <p:sldId id="275" r:id="rId7"/>
    <p:sldId id="456" r:id="rId8"/>
    <p:sldId id="474" r:id="rId9"/>
    <p:sldId id="458" r:id="rId10"/>
    <p:sldId id="471" r:id="rId11"/>
    <p:sldId id="468" r:id="rId12"/>
    <p:sldId id="459" r:id="rId13"/>
    <p:sldId id="297" r:id="rId14"/>
    <p:sldId id="257" r:id="rId15"/>
    <p:sldId id="269" r:id="rId16"/>
    <p:sldId id="265" r:id="rId17"/>
    <p:sldId id="276" r:id="rId18"/>
    <p:sldId id="278" r:id="rId19"/>
    <p:sldId id="279" r:id="rId20"/>
    <p:sldId id="280" r:id="rId21"/>
    <p:sldId id="283" r:id="rId22"/>
    <p:sldId id="284" r:id="rId23"/>
    <p:sldId id="472" r:id="rId24"/>
    <p:sldId id="285" r:id="rId25"/>
    <p:sldId id="473" r:id="rId26"/>
    <p:sldId id="287" r:id="rId27"/>
    <p:sldId id="463" r:id="rId28"/>
    <p:sldId id="464" r:id="rId29"/>
    <p:sldId id="465" r:id="rId30"/>
    <p:sldId id="466" r:id="rId31"/>
    <p:sldId id="4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AI and UQ Support" id="{579F36D9-6E25-C145-9F73-DA70192D10ED}">
          <p14:sldIdLst>
            <p14:sldId id="258"/>
            <p14:sldId id="470"/>
            <p14:sldId id="275"/>
            <p14:sldId id="456"/>
            <p14:sldId id="474"/>
            <p14:sldId id="458"/>
            <p14:sldId id="471"/>
            <p14:sldId id="468"/>
            <p14:sldId id="459"/>
            <p14:sldId id="297"/>
          </p14:sldIdLst>
        </p14:section>
        <p14:section name="AI &amp; your assessment" id="{227EB681-CE0D-6442-B466-CD653A24F1E4}">
          <p14:sldIdLst>
            <p14:sldId id="257"/>
            <p14:sldId id="269"/>
          </p14:sldIdLst>
        </p14:section>
        <p14:section name="Example course 1 - Edit/delete slides as necessary" id="{875D2784-C0F8-F943-A358-1EAED20D3A79}">
          <p14:sldIdLst>
            <p14:sldId id="265"/>
            <p14:sldId id="276"/>
            <p14:sldId id="278"/>
            <p14:sldId id="279"/>
            <p14:sldId id="280"/>
          </p14:sldIdLst>
        </p14:section>
        <p14:section name="Example course 2 - Edit/delete slides as necessary" id="{40565530-EFFA-3646-93DF-C82437F60D4B}">
          <p14:sldIdLst>
            <p14:sldId id="283"/>
            <p14:sldId id="284"/>
            <p14:sldId id="472"/>
            <p14:sldId id="285"/>
            <p14:sldId id="473"/>
            <p14:sldId id="287"/>
          </p14:sldIdLst>
        </p14:section>
        <p14:section name="Example course 3 - Edit/delete slides as necessary" id="{9BCF0506-139E-0141-96C3-B8F5D0AADF9A}">
          <p14:sldIdLst>
            <p14:sldId id="463"/>
            <p14:sldId id="464"/>
            <p14:sldId id="465"/>
            <p14:sldId id="466"/>
            <p14:sldId id="46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840813-D92E-D416-BAB8-ABA4CB68AD92}" name="Alexandra Osika" initials="AO" userId="S::uqaosika@uq.edu.au::ee5758f3-aac4-4aad-8ccc-e2d8d4d34c56" providerId="AD"/>
  <p188:author id="{952C7624-AFE2-6DFE-55BA-3660E4A391E7}" name="Dale Hansen" initials="DH" userId="S::uqdhans5@uq.edu.au::9e3f9346-2435-4f83-8829-e9580083b225" providerId="AD"/>
  <p188:author id="{14E7673D-AFF1-EE84-0147-20E069B2A243}" name="Gavin Keir" initials="GK" userId="S::uqgkeir2@uq.edu.au::9d99f1be-1c17-4c06-ad07-9146231a30fe" providerId="AD"/>
  <p188:author id="{0CE4264D-B59B-AD31-9628-DA4AF8766426}" name="Chloe Salisbury" initials="" userId="S::uqcsaili@uq.edu.au::58752b05-cd5d-483a-ae73-e5936fb15e87" providerId="AD"/>
  <p188:author id="{CC719A6F-74B1-5595-6C78-44060C291EDC}" name="Tim Magoffin" initials="TM" userId="S::uqtmagof@uq.edu.au::c446e474-5d2d-45e5-a049-180c94e749a1" providerId="AD"/>
  <p188:author id="{9168AAA0-E1A6-683F-8F63-63715F70C0C2}" name="Kelsie Rotert" initials="KR" userId="S::uqkroter@uq.edu.au::afce3aed-4ad8-4f61-bd9d-d18593af26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602B"/>
    <a:srgbClr val="4085C6"/>
    <a:srgbClr val="E62645"/>
    <a:srgbClr val="FFFFFF"/>
    <a:srgbClr val="D7D1CC"/>
    <a:srgbClr val="51247A"/>
    <a:srgbClr val="962A8B"/>
    <a:srgbClr val="2EA836"/>
    <a:srgbClr val="D9A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2F0E3-F281-4845-BD8D-9FB0FF28C193}" v="64" dt="2025-02-03T05:38:49.628"/>
    <p1510:client id="{09478B83-8ABC-44C6-BDFF-6087303213A4}" v="1" dt="2025-02-04T01:41:09.471"/>
    <p1510:client id="{211EF9BE-376F-41BD-9F3C-9BA4A0C17AEA}" v="2" dt="2025-02-03T22:20:32.745"/>
    <p1510:client id="{2D8EF57E-2029-4BC6-B49A-5DB5676F605F}" v="483" dt="2025-02-03T04:22:37.356"/>
    <p1510:client id="{483EE5AA-441D-4324-99D8-FAF2CE8F2F80}" v="175" dt="2025-02-03T05:48:38.209"/>
    <p1510:client id="{54C19F98-4A4D-C8DB-F9A3-801AAAE96DB4}" v="1" dt="2025-02-03T06:14:37.957"/>
    <p1510:client id="{6B89DFBB-C188-05F4-2F94-05B35103A163}" v="24" dt="2025-02-03T21:49:48.173"/>
    <p1510:client id="{897F329F-36DB-7346-BD58-F0FC0485C1D5}" v="4124" dt="2025-02-03T05:50:33.060"/>
    <p1510:client id="{DA8A7920-2636-415C-A550-925F25245B86}" v="29" dt="2025-02-04T00:14:32.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2" y="12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sie Rotert" userId="afce3aed-4ad8-4f61-bd9d-d18593af2692" providerId="ADAL" clId="{09478B83-8ABC-44C6-BDFF-6087303213A4}"/>
    <pc:docChg chg="custSel addSld modSld sldOrd modSection">
      <pc:chgData name="Kelsie Rotert" userId="afce3aed-4ad8-4f61-bd9d-d18593af2692" providerId="ADAL" clId="{09478B83-8ABC-44C6-BDFF-6087303213A4}" dt="2025-02-04T01:41:54.669" v="13" actId="478"/>
      <pc:docMkLst>
        <pc:docMk/>
      </pc:docMkLst>
      <pc:sldChg chg="delSp mod">
        <pc:chgData name="Kelsie Rotert" userId="afce3aed-4ad8-4f61-bd9d-d18593af2692" providerId="ADAL" clId="{09478B83-8ABC-44C6-BDFF-6087303213A4}" dt="2025-02-04T01:41:54.669" v="13" actId="478"/>
        <pc:sldMkLst>
          <pc:docMk/>
          <pc:sldMk cId="2158457324" sldId="458"/>
        </pc:sldMkLst>
        <pc:spChg chg="del">
          <ac:chgData name="Kelsie Rotert" userId="afce3aed-4ad8-4f61-bd9d-d18593af2692" providerId="ADAL" clId="{09478B83-8ABC-44C6-BDFF-6087303213A4}" dt="2025-02-04T01:41:54.669" v="13" actId="478"/>
          <ac:spMkLst>
            <pc:docMk/>
            <pc:sldMk cId="2158457324" sldId="458"/>
            <ac:spMk id="5" creationId="{CC559315-DA44-BFC9-81D4-EF7ABCA5408B}"/>
          </ac:spMkLst>
        </pc:spChg>
      </pc:sldChg>
      <pc:sldChg chg="addSp delSp modSp new mod ord">
        <pc:chgData name="Kelsie Rotert" userId="afce3aed-4ad8-4f61-bd9d-d18593af2692" providerId="ADAL" clId="{09478B83-8ABC-44C6-BDFF-6087303213A4}" dt="2025-02-04T01:41:33.831" v="12" actId="478"/>
        <pc:sldMkLst>
          <pc:docMk/>
          <pc:sldMk cId="1645864822" sldId="474"/>
        </pc:sldMkLst>
        <pc:spChg chg="del">
          <ac:chgData name="Kelsie Rotert" userId="afce3aed-4ad8-4f61-bd9d-d18593af2692" providerId="ADAL" clId="{09478B83-8ABC-44C6-BDFF-6087303213A4}" dt="2025-02-04T01:41:09.470" v="3" actId="931"/>
          <ac:spMkLst>
            <pc:docMk/>
            <pc:sldMk cId="1645864822" sldId="474"/>
            <ac:spMk id="2" creationId="{A89CA048-855C-3E08-B144-13E1373B6D12}"/>
          </ac:spMkLst>
        </pc:spChg>
        <pc:spChg chg="del mod">
          <ac:chgData name="Kelsie Rotert" userId="afce3aed-4ad8-4f61-bd9d-d18593af2692" providerId="ADAL" clId="{09478B83-8ABC-44C6-BDFF-6087303213A4}" dt="2025-02-04T01:41:13.873" v="6" actId="478"/>
          <ac:spMkLst>
            <pc:docMk/>
            <pc:sldMk cId="1645864822" sldId="474"/>
            <ac:spMk id="3" creationId="{2798673D-9EB5-C8C8-91E4-85A3129D13AC}"/>
          </ac:spMkLst>
        </pc:spChg>
        <pc:spChg chg="del">
          <ac:chgData name="Kelsie Rotert" userId="afce3aed-4ad8-4f61-bd9d-d18593af2692" providerId="ADAL" clId="{09478B83-8ABC-44C6-BDFF-6087303213A4}" dt="2025-02-04T01:41:28.482" v="11" actId="478"/>
          <ac:spMkLst>
            <pc:docMk/>
            <pc:sldMk cId="1645864822" sldId="474"/>
            <ac:spMk id="4" creationId="{DE910A9B-4A91-554B-91D9-2B1EBC945A8C}"/>
          </ac:spMkLst>
        </pc:spChg>
        <pc:spChg chg="del">
          <ac:chgData name="Kelsie Rotert" userId="afce3aed-4ad8-4f61-bd9d-d18593af2692" providerId="ADAL" clId="{09478B83-8ABC-44C6-BDFF-6087303213A4}" dt="2025-02-04T01:41:33.831" v="12" actId="478"/>
          <ac:spMkLst>
            <pc:docMk/>
            <pc:sldMk cId="1645864822" sldId="474"/>
            <ac:spMk id="5" creationId="{789C63D5-A319-7B6B-FECF-DDE46276CB2C}"/>
          </ac:spMkLst>
        </pc:spChg>
        <pc:spChg chg="del">
          <ac:chgData name="Kelsie Rotert" userId="afce3aed-4ad8-4f61-bd9d-d18593af2692" providerId="ADAL" clId="{09478B83-8ABC-44C6-BDFF-6087303213A4}" dt="2025-02-04T01:41:15.101" v="7" actId="478"/>
          <ac:spMkLst>
            <pc:docMk/>
            <pc:sldMk cId="1645864822" sldId="474"/>
            <ac:spMk id="6" creationId="{52946440-BF94-B7CB-2C92-A407BC3F97AF}"/>
          </ac:spMkLst>
        </pc:spChg>
        <pc:picChg chg="add mod">
          <ac:chgData name="Kelsie Rotert" userId="afce3aed-4ad8-4f61-bd9d-d18593af2692" providerId="ADAL" clId="{09478B83-8ABC-44C6-BDFF-6087303213A4}" dt="2025-02-04T01:41:24.647" v="10" actId="14100"/>
          <ac:picMkLst>
            <pc:docMk/>
            <pc:sldMk cId="1645864822" sldId="474"/>
            <ac:picMk id="8" creationId="{9ABEF03E-4058-58EF-DA58-7B8A63C7C64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4/02/2025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4/02/2025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1</a:t>
            </a:fld>
            <a:endParaRPr lang="en-AU"/>
          </a:p>
        </p:txBody>
      </p:sp>
    </p:spTree>
    <p:extLst>
      <p:ext uri="{BB962C8B-B14F-4D97-AF65-F5344CB8AC3E}">
        <p14:creationId xmlns:p14="http://schemas.microsoft.com/office/powerpoint/2010/main" val="413027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a:p>
        </p:txBody>
      </p:sp>
    </p:spTree>
    <p:extLst>
      <p:ext uri="{BB962C8B-B14F-4D97-AF65-F5344CB8AC3E}">
        <p14:creationId xmlns:p14="http://schemas.microsoft.com/office/powerpoint/2010/main" val="297241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3B383E"/>
                </a:solidFill>
                <a:effectLst/>
                <a:latin typeface="Roboto" panose="02000000000000000000" pitchFamily="2" charset="0"/>
              </a:rPr>
              <a:t>The checklist was inspired by UQ students’ reflections during focus groups, highlighting the importance of engaging ethically and responsibly with AI in learning. It aims to guide you in using AI responsibly while maintaining fairness, trust, and academic integrity. </a:t>
            </a:r>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8</a:t>
            </a:fld>
            <a:endParaRPr lang="en-AU"/>
          </a:p>
        </p:txBody>
      </p:sp>
    </p:spTree>
    <p:extLst>
      <p:ext uri="{BB962C8B-B14F-4D97-AF65-F5344CB8AC3E}">
        <p14:creationId xmlns:p14="http://schemas.microsoft.com/office/powerpoint/2010/main" val="388427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19</a:t>
            </a:fld>
            <a:endParaRPr lang="en-AU"/>
          </a:p>
        </p:txBody>
      </p:sp>
    </p:spTree>
    <p:extLst>
      <p:ext uri="{BB962C8B-B14F-4D97-AF65-F5344CB8AC3E}">
        <p14:creationId xmlns:p14="http://schemas.microsoft.com/office/powerpoint/2010/main" val="898684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1173-0B0F-B37F-1027-40A0CE1FF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3C341-1767-9077-70A9-B33E1B858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1ABBB-10CB-4AD7-E547-0F55922A60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2CEF84-BF67-A980-956F-EBF4E87AC93F}"/>
              </a:ext>
            </a:extLst>
          </p:cNvPr>
          <p:cNvSpPr>
            <a:spLocks noGrp="1"/>
          </p:cNvSpPr>
          <p:nvPr>
            <p:ph type="sldNum" sz="quarter" idx="5"/>
          </p:nvPr>
        </p:nvSpPr>
        <p:spPr/>
        <p:txBody>
          <a:bodyPr/>
          <a:lstStyle/>
          <a:p>
            <a:fld id="{0EF05BAA-92F6-4DEA-A832-E4B15A2F525C}" type="slidenum">
              <a:rPr lang="en-AU" smtClean="0"/>
              <a:t>20</a:t>
            </a:fld>
            <a:endParaRPr lang="en-AU"/>
          </a:p>
        </p:txBody>
      </p:sp>
    </p:spTree>
    <p:extLst>
      <p:ext uri="{BB962C8B-B14F-4D97-AF65-F5344CB8AC3E}">
        <p14:creationId xmlns:p14="http://schemas.microsoft.com/office/powerpoint/2010/main" val="340702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895C-50A4-1741-F576-AFA47588A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3D516-8303-73BD-5357-B76008CF0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9EBB4-F00A-138F-4390-7EB4F0EA16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9E70DC-F89E-8B4F-4953-F05C3528110B}"/>
              </a:ext>
            </a:extLst>
          </p:cNvPr>
          <p:cNvSpPr>
            <a:spLocks noGrp="1"/>
          </p:cNvSpPr>
          <p:nvPr>
            <p:ph type="sldNum" sz="quarter" idx="5"/>
          </p:nvPr>
        </p:nvSpPr>
        <p:spPr/>
        <p:txBody>
          <a:bodyPr/>
          <a:lstStyle/>
          <a:p>
            <a:fld id="{0EF05BAA-92F6-4DEA-A832-E4B15A2F525C}" type="slidenum">
              <a:rPr lang="en-AU" smtClean="0"/>
              <a:t>22</a:t>
            </a:fld>
            <a:endParaRPr lang="en-AU"/>
          </a:p>
        </p:txBody>
      </p:sp>
    </p:spTree>
    <p:extLst>
      <p:ext uri="{BB962C8B-B14F-4D97-AF65-F5344CB8AC3E}">
        <p14:creationId xmlns:p14="http://schemas.microsoft.com/office/powerpoint/2010/main" val="982159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rgbClr val="962A8B"/>
            </a:gs>
            <a:gs pos="100000">
              <a:schemeClr val="accent1"/>
            </a:gs>
          </a:gsLst>
          <a:lin ang="0" scaled="1"/>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A365323-3F4C-42A2-A8C5-E7C02EECE16E}"/>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endParaRPr lang="en-US"/>
          </a:p>
        </p:txBody>
      </p:sp>
      <p:sp>
        <p:nvSpPr>
          <p:cNvPr id="2" name="Title 1"/>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rgbClr val="51247A"/>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7" name="Text Placeholder 6"/>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rgbClr val="999490"/>
                </a:solidFill>
                <a:latin typeface="+mn-lt"/>
                <a:ea typeface="+mj-ea"/>
                <a:cs typeface="+mj-cs"/>
              </a:defRPr>
            </a:lvl1pPr>
          </a:lstStyle>
          <a:p>
            <a:pPr lvl="0">
              <a:lnSpc>
                <a:spcPct val="100000"/>
              </a:lnSpc>
              <a:spcBef>
                <a:spcPct val="0"/>
              </a:spcBef>
            </a:pPr>
            <a:r>
              <a:rPr lang="en-US"/>
              <a:t>Presentation subtitle goes here</a:t>
            </a:r>
          </a:p>
        </p:txBody>
      </p:sp>
      <p:pic>
        <p:nvPicPr>
          <p:cNvPr id="4" name="Picture 3">
            <a:extLst>
              <a:ext uri="{FF2B5EF4-FFF2-40B4-BE49-F238E27FC236}">
                <a16:creationId xmlns:a16="http://schemas.microsoft.com/office/drawing/2014/main" id="{96F98853-2263-DFE9-D4DB-349744566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2030400"/>
            <a:ext cx="9577138" cy="40636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76396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Institute for Teaching and Learning Innovation (ITaLI) – 4 February 2025</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448768"/>
            <a:ext cx="9577138" cy="4645272"/>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76396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Institute for Teaching and Learning Innovation (ITaLI) – 4 February 2025</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88610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Institute for Teaching and Learning Innovation (ITaLI) – 4 February 2025</a:t>
            </a:r>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95326" y="2030400"/>
            <a:ext cx="5040000" cy="3956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95325" y="763200"/>
            <a:ext cx="9576000" cy="469056"/>
          </a:xfrm>
        </p:spPr>
        <p:txBody>
          <a:bodyPr/>
          <a:lstStyle>
            <a:lvl1pPr>
              <a:defRPr sz="3800"/>
            </a:lvl1p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456600" y="2009931"/>
            <a:ext cx="5040000" cy="3956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image + two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0" y="4221162"/>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704626" y="942975"/>
            <a:ext cx="3384550" cy="3240087"/>
          </a:xfrm>
        </p:spPr>
        <p:txBody>
          <a:bodyPr/>
          <a:lstStyle/>
          <a:p>
            <a:r>
              <a:rPr lang="en-US"/>
              <a:t>Click to edit Master title style</a:t>
            </a:r>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9377" y="9429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34127" y="9429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32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image + three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0" y="4251994"/>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39571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1046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53CF38C6-1EBE-4ED1-8E7F-383C6D451680}"/>
              </a:ext>
            </a:extLst>
          </p:cNvPr>
          <p:cNvSpPr>
            <a:spLocks noGrp="1"/>
          </p:cNvSpPr>
          <p:nvPr>
            <p:ph sz="quarter" idx="10"/>
          </p:nvPr>
        </p:nvSpPr>
        <p:spPr>
          <a:xfrm>
            <a:off x="68096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9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 two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982800"/>
            <a:ext cx="3384550" cy="1654112"/>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6" y="2816920"/>
            <a:ext cx="3384550" cy="3056550"/>
          </a:xfrm>
          <a:prstGeom prst="rect">
            <a:avLst/>
          </a:prstGeom>
        </p:spPr>
        <p:txBody>
          <a:bodyPr>
            <a:normAutofit/>
          </a:bodyPr>
          <a:lstStyle>
            <a:lvl1pPr>
              <a:lnSpc>
                <a:spcPct val="100000"/>
              </a:lnSpc>
              <a:defRPr sz="18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982800"/>
            <a:ext cx="3384549" cy="489067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5" y="982800"/>
            <a:ext cx="3384549" cy="489067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 two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C532FC-7828-49E7-B6EF-06CAF53DDA64}"/>
              </a:ext>
            </a:extLst>
          </p:cNvPr>
          <p:cNvSpPr/>
          <p:nvPr userDrawn="1"/>
        </p:nvSpPr>
        <p:spPr>
          <a:xfrm>
            <a:off x="8102601" y="0"/>
            <a:ext cx="4079875" cy="6858000"/>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hasCustomPrompt="1"/>
          </p:nvPr>
        </p:nvSpPr>
        <p:spPr>
          <a:xfrm>
            <a:off x="9302058" y="156527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763200"/>
            <a:ext cx="7096126"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704852"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4419602"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9">
            <a:extLst>
              <a:ext uri="{FF2B5EF4-FFF2-40B4-BE49-F238E27FC236}">
                <a16:creationId xmlns:a16="http://schemas.microsoft.com/office/drawing/2014/main" id="{AF32EBB3-7E44-468B-BEFB-9B255A6F1EB8}"/>
              </a:ext>
            </a:extLst>
          </p:cNvPr>
          <p:cNvSpPr>
            <a:spLocks noGrp="1"/>
          </p:cNvSpPr>
          <p:nvPr>
            <p:ph sz="quarter" idx="34" hasCustomPrompt="1"/>
          </p:nvPr>
        </p:nvSpPr>
        <p:spPr>
          <a:xfrm>
            <a:off x="9302058" y="278129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2" name="Content Placeholder 9">
            <a:extLst>
              <a:ext uri="{FF2B5EF4-FFF2-40B4-BE49-F238E27FC236}">
                <a16:creationId xmlns:a16="http://schemas.microsoft.com/office/drawing/2014/main" id="{0B41B234-B4D0-4D79-AEB1-C98A1F8CCE58}"/>
              </a:ext>
            </a:extLst>
          </p:cNvPr>
          <p:cNvSpPr>
            <a:spLocks noGrp="1"/>
          </p:cNvSpPr>
          <p:nvPr>
            <p:ph sz="quarter" idx="35" hasCustomPrompt="1"/>
          </p:nvPr>
        </p:nvSpPr>
        <p:spPr>
          <a:xfrm>
            <a:off x="9302058" y="399730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3" name="Content Placeholder 9">
            <a:extLst>
              <a:ext uri="{FF2B5EF4-FFF2-40B4-BE49-F238E27FC236}">
                <a16:creationId xmlns:a16="http://schemas.microsoft.com/office/drawing/2014/main" id="{0D058AAA-CC5E-4EB4-8A66-630C36AEA6A3}"/>
              </a:ext>
            </a:extLst>
          </p:cNvPr>
          <p:cNvSpPr>
            <a:spLocks noGrp="1"/>
          </p:cNvSpPr>
          <p:nvPr>
            <p:ph sz="quarter" idx="36" hasCustomPrompt="1"/>
          </p:nvPr>
        </p:nvSpPr>
        <p:spPr>
          <a:xfrm>
            <a:off x="9302058" y="521332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pic>
        <p:nvPicPr>
          <p:cNvPr id="19" name="Picture 18">
            <a:extLst>
              <a:ext uri="{FF2B5EF4-FFF2-40B4-BE49-F238E27FC236}">
                <a16:creationId xmlns:a16="http://schemas.microsoft.com/office/drawing/2014/main" id="{7BD43D24-DED4-FCB2-C7FB-44ABCBEE61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24" name="Content Placeholder 12">
            <a:extLst>
              <a:ext uri="{FF2B5EF4-FFF2-40B4-BE49-F238E27FC236}">
                <a16:creationId xmlns:a16="http://schemas.microsoft.com/office/drawing/2014/main" id="{4D2AB6EC-9563-4A3F-B32C-5B6C8DECC827}"/>
              </a:ext>
            </a:extLst>
          </p:cNvPr>
          <p:cNvSpPr>
            <a:spLocks noGrp="1"/>
          </p:cNvSpPr>
          <p:nvPr>
            <p:ph sz="quarter" idx="12" hasCustomPrompt="1"/>
          </p:nvPr>
        </p:nvSpPr>
        <p:spPr>
          <a:xfrm>
            <a:off x="8797925" y="156527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5" name="Content Placeholder 12">
            <a:extLst>
              <a:ext uri="{FF2B5EF4-FFF2-40B4-BE49-F238E27FC236}">
                <a16:creationId xmlns:a16="http://schemas.microsoft.com/office/drawing/2014/main" id="{4ABE180E-CFFE-4CAE-A73A-A88BD1BEE804}"/>
              </a:ext>
            </a:extLst>
          </p:cNvPr>
          <p:cNvSpPr>
            <a:spLocks noGrp="1"/>
          </p:cNvSpPr>
          <p:nvPr>
            <p:ph sz="quarter" idx="37" hasCustomPrompt="1"/>
          </p:nvPr>
        </p:nvSpPr>
        <p:spPr>
          <a:xfrm>
            <a:off x="8797925" y="278129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6" name="Content Placeholder 12">
            <a:extLst>
              <a:ext uri="{FF2B5EF4-FFF2-40B4-BE49-F238E27FC236}">
                <a16:creationId xmlns:a16="http://schemas.microsoft.com/office/drawing/2014/main" id="{ECD62701-D54F-4D35-A337-33AE67BB7307}"/>
              </a:ext>
            </a:extLst>
          </p:cNvPr>
          <p:cNvSpPr>
            <a:spLocks noGrp="1"/>
          </p:cNvSpPr>
          <p:nvPr>
            <p:ph sz="quarter" idx="38" hasCustomPrompt="1"/>
          </p:nvPr>
        </p:nvSpPr>
        <p:spPr>
          <a:xfrm>
            <a:off x="8797925" y="399730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7" name="Content Placeholder 12">
            <a:extLst>
              <a:ext uri="{FF2B5EF4-FFF2-40B4-BE49-F238E27FC236}">
                <a16:creationId xmlns:a16="http://schemas.microsoft.com/office/drawing/2014/main" id="{3CA48A95-C256-4238-BDF0-2E7279624AEB}"/>
              </a:ext>
            </a:extLst>
          </p:cNvPr>
          <p:cNvSpPr>
            <a:spLocks noGrp="1"/>
          </p:cNvSpPr>
          <p:nvPr>
            <p:ph sz="quarter" idx="39" hasCustomPrompt="1"/>
          </p:nvPr>
        </p:nvSpPr>
        <p:spPr>
          <a:xfrm>
            <a:off x="8797925" y="521332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217301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r>
              <a:rPr lang="en-AU"/>
              <a:t>Institute for Teaching and Learning Innovation (ITaLI) – 4 February 2025</a:t>
            </a:r>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EC2D33F-D887-4527-98FE-88AEA004A9AE}"/>
              </a:ext>
            </a:extLst>
          </p:cNvPr>
          <p:cNvSpPr>
            <a:spLocks noGrp="1"/>
          </p:cNvSpPr>
          <p:nvPr>
            <p:ph sz="quarter" idx="10" hasCustomPrompt="1"/>
          </p:nvPr>
        </p:nvSpPr>
        <p:spPr>
          <a:xfrm>
            <a:off x="679927" y="2477978"/>
            <a:ext cx="5112000" cy="3616822"/>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insert graph</a:t>
            </a:r>
          </a:p>
        </p:txBody>
      </p:sp>
      <p:sp>
        <p:nvSpPr>
          <p:cNvPr id="18" name="Title 3">
            <a:extLst>
              <a:ext uri="{FF2B5EF4-FFF2-40B4-BE49-F238E27FC236}">
                <a16:creationId xmlns:a16="http://schemas.microsoft.com/office/drawing/2014/main" id="{564D6273-13C3-41E3-9854-6BA8DC870939}"/>
              </a:ext>
            </a:extLst>
          </p:cNvPr>
          <p:cNvSpPr>
            <a:spLocks noGrp="1"/>
          </p:cNvSpPr>
          <p:nvPr>
            <p:ph type="title"/>
          </p:nvPr>
        </p:nvSpPr>
        <p:spPr>
          <a:xfrm>
            <a:off x="695325" y="763200"/>
            <a:ext cx="9577139" cy="469056"/>
          </a:xfrm>
        </p:spPr>
        <p:txBody>
          <a:bodyPr/>
          <a:lstStyle/>
          <a:p>
            <a:r>
              <a:rPr lang="en-US"/>
              <a:t>Click to edit Master title style</a:t>
            </a:r>
            <a:endParaRPr lang="en-AU"/>
          </a:p>
        </p:txBody>
      </p:sp>
      <p:sp>
        <p:nvSpPr>
          <p:cNvPr id="19" name="Text Placeholder 5">
            <a:extLst>
              <a:ext uri="{FF2B5EF4-FFF2-40B4-BE49-F238E27FC236}">
                <a16:creationId xmlns:a16="http://schemas.microsoft.com/office/drawing/2014/main" id="{60130E7F-2696-4D7D-8351-3A820B0259DC}"/>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0" name="Content Placeholder 9">
            <a:extLst>
              <a:ext uri="{FF2B5EF4-FFF2-40B4-BE49-F238E27FC236}">
                <a16:creationId xmlns:a16="http://schemas.microsoft.com/office/drawing/2014/main" id="{4C22DC31-C022-4D35-A4CA-01E2EE12CEB3}"/>
              </a:ext>
            </a:extLst>
          </p:cNvPr>
          <p:cNvSpPr>
            <a:spLocks noGrp="1"/>
          </p:cNvSpPr>
          <p:nvPr>
            <p:ph sz="quarter" idx="32" hasCustomPrompt="1"/>
          </p:nvPr>
        </p:nvSpPr>
        <p:spPr>
          <a:xfrm>
            <a:off x="695326" y="2030400"/>
            <a:ext cx="5112000"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
        <p:nvSpPr>
          <p:cNvPr id="21" name="Content Placeholder 9">
            <a:extLst>
              <a:ext uri="{FF2B5EF4-FFF2-40B4-BE49-F238E27FC236}">
                <a16:creationId xmlns:a16="http://schemas.microsoft.com/office/drawing/2014/main" id="{6319767D-07B2-4A1E-BE78-9D7F3E8A2DF0}"/>
              </a:ext>
            </a:extLst>
          </p:cNvPr>
          <p:cNvSpPr>
            <a:spLocks noGrp="1"/>
          </p:cNvSpPr>
          <p:nvPr>
            <p:ph sz="quarter" idx="33" hasCustomPrompt="1"/>
          </p:nvPr>
        </p:nvSpPr>
        <p:spPr>
          <a:xfrm>
            <a:off x="6386675" y="2477978"/>
            <a:ext cx="5112000" cy="3616822"/>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insert graph</a:t>
            </a:r>
          </a:p>
        </p:txBody>
      </p:sp>
      <p:sp>
        <p:nvSpPr>
          <p:cNvPr id="22" name="Content Placeholder 9">
            <a:extLst>
              <a:ext uri="{FF2B5EF4-FFF2-40B4-BE49-F238E27FC236}">
                <a16:creationId xmlns:a16="http://schemas.microsoft.com/office/drawing/2014/main" id="{26657DA0-8703-4499-B474-1559693405B0}"/>
              </a:ext>
            </a:extLst>
          </p:cNvPr>
          <p:cNvSpPr>
            <a:spLocks noGrp="1"/>
          </p:cNvSpPr>
          <p:nvPr>
            <p:ph sz="quarter" idx="34" hasCustomPrompt="1"/>
          </p:nvPr>
        </p:nvSpPr>
        <p:spPr>
          <a:xfrm>
            <a:off x="6384600" y="2030400"/>
            <a:ext cx="5112000"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r>
              <a:rPr lang="en-AU"/>
              <a:t>Institute for Teaching and Learning Innovation (ITaLI) – 4 February 2025</a:t>
            </a:r>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4800" y="2030400"/>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endParaRPr lang="en-US"/>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4800" y="3918534"/>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endParaRPr lang="en-US"/>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97F7E37-8565-4210-8CB9-D04B2BAF361C}"/>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rgbClr val="51247A"/>
              </a:gs>
              <a:gs pos="100000">
                <a:srgbClr val="962A8B"/>
              </a:gs>
            </a:gsLst>
            <a:lin ang="10800000" scaled="1"/>
            <a:tileRect/>
          </a:gradFill>
          <a:ln w="14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D37"/>
              </a:solidFill>
              <a:effectLst/>
              <a:uLnTx/>
              <a:uFillTx/>
              <a:latin typeface="Gotham Book"/>
            </a:endParaRPr>
          </a:p>
        </p:txBody>
      </p:sp>
      <p:sp>
        <p:nvSpPr>
          <p:cNvPr id="15" name="Title 1">
            <a:extLst>
              <a:ext uri="{FF2B5EF4-FFF2-40B4-BE49-F238E27FC236}">
                <a16:creationId xmlns:a16="http://schemas.microsoft.com/office/drawing/2014/main" id="{5CEF5EBB-02AF-4BB0-8215-ABDBBF0D02E0}"/>
              </a:ext>
            </a:extLst>
          </p:cNvPr>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6" name="Text Placeholder 6">
            <a:extLst>
              <a:ext uri="{FF2B5EF4-FFF2-40B4-BE49-F238E27FC236}">
                <a16:creationId xmlns:a16="http://schemas.microsoft.com/office/drawing/2014/main" id="{B0C04C2E-5E9B-4744-BB83-74543AFA907D}"/>
              </a:ext>
            </a:extLst>
          </p:cNvPr>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Institute for Teaching and Learning Innovation (ITaLI) – 4 February 2025</a:t>
            </a:r>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1364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2030400"/>
            <a:ext cx="634778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Institute for Teaching and Learning Innovation (ITaLI) – 4 February 2025</a:t>
            </a:r>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739077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5326"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1364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2030400"/>
            <a:ext cx="5842800"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0" indent="0" algn="l">
              <a:buClr>
                <a:schemeClr val="bg1"/>
              </a:buClr>
              <a:buFont typeface="Arial" panose="020B0604020202020204" pitchFamily="34" charset="0"/>
              <a:buNone/>
              <a:defRPr lang="en-AU" dirty="0">
                <a:solidFill>
                  <a:schemeClr val="tx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911424" y="1340768"/>
            <a:ext cx="2592288" cy="876470"/>
          </a:xfrm>
        </p:spPr>
        <p:txBody>
          <a:bodyPr anchor="t">
            <a:normAutofit/>
          </a:bodyPr>
          <a:lstStyle>
            <a:lvl1pPr>
              <a:defRPr sz="2800"/>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001916"/>
            <a:ext cx="10801349" cy="3947404"/>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Institute for Teaching and Learning Innovation (ITaLI) – 4 February 2025</a:t>
            </a:r>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ext Placeholder 5">
            <a:extLst>
              <a:ext uri="{FF2B5EF4-FFF2-40B4-BE49-F238E27FC236}">
                <a16:creationId xmlns:a16="http://schemas.microsoft.com/office/drawing/2014/main" id="{FE9E9E33-B596-4A72-ACBD-699AC270638F}"/>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E278AFA-A93C-4FAD-AA41-A6E61D8974AC}"/>
              </a:ext>
            </a:extLst>
          </p:cNvPr>
          <p:cNvSpPr>
            <a:spLocks noGrp="1"/>
          </p:cNvSpPr>
          <p:nvPr>
            <p:ph type="pic" sz="quarter" idx="23" hasCustomPrompt="1"/>
          </p:nvPr>
        </p:nvSpPr>
        <p:spPr>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r>
              <a:rPr lang="en-AU"/>
              <a:t>Institute for Teaching and Learning Innovation (ITaLI) – 4 February 2025</a:t>
            </a:r>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8" name="Content Placeholder 17">
            <a:extLst>
              <a:ext uri="{FF2B5EF4-FFF2-40B4-BE49-F238E27FC236}">
                <a16:creationId xmlns:a16="http://schemas.microsoft.com/office/drawing/2014/main" id="{8F8ED989-2306-4E52-9B82-69A7EC193988}"/>
              </a:ext>
            </a:extLst>
          </p:cNvPr>
          <p:cNvSpPr>
            <a:spLocks noGrp="1"/>
          </p:cNvSpPr>
          <p:nvPr>
            <p:ph sz="quarter" idx="24"/>
          </p:nvPr>
        </p:nvSpPr>
        <p:spPr>
          <a:xfrm>
            <a:off x="695326" y="2030400"/>
            <a:ext cx="3384549" cy="3979065"/>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itle 1">
            <a:extLst>
              <a:ext uri="{FF2B5EF4-FFF2-40B4-BE49-F238E27FC236}">
                <a16:creationId xmlns:a16="http://schemas.microsoft.com/office/drawing/2014/main" id="{4ABC919D-2CAB-42EE-BCCF-5B744E8E7227}"/>
              </a:ext>
            </a:extLst>
          </p:cNvPr>
          <p:cNvSpPr>
            <a:spLocks noGrp="1"/>
          </p:cNvSpPr>
          <p:nvPr>
            <p:ph type="title" hasCustomPrompt="1"/>
          </p:nvPr>
        </p:nvSpPr>
        <p:spPr>
          <a:xfrm>
            <a:off x="695327" y="763200"/>
            <a:ext cx="3384548" cy="503510"/>
          </a:xfrm>
        </p:spPr>
        <p:txBody>
          <a:bodyPr anchor="t">
            <a:noAutofit/>
          </a:bodyPr>
          <a:lstStyle>
            <a:lvl1pPr>
              <a:defRPr sz="3800"/>
            </a:lvl1pPr>
          </a:lstStyle>
          <a:p>
            <a:r>
              <a:rPr lang="en-US"/>
              <a:t>Title here</a:t>
            </a:r>
            <a:endParaRPr lang="en-AU"/>
          </a:p>
        </p:txBody>
      </p:sp>
      <p:sp>
        <p:nvSpPr>
          <p:cNvPr id="22" name="Text Placeholder 5">
            <a:extLst>
              <a:ext uri="{FF2B5EF4-FFF2-40B4-BE49-F238E27FC236}">
                <a16:creationId xmlns:a16="http://schemas.microsoft.com/office/drawing/2014/main" id="{F4130282-F858-425B-AE74-20EE73DF9819}"/>
              </a:ext>
            </a:extLst>
          </p:cNvPr>
          <p:cNvSpPr>
            <a:spLocks noGrp="1"/>
          </p:cNvSpPr>
          <p:nvPr>
            <p:ph type="body" sz="quarter" idx="31" hasCustomPrompt="1"/>
          </p:nvPr>
        </p:nvSpPr>
        <p:spPr>
          <a:xfrm>
            <a:off x="695326" y="1364400"/>
            <a:ext cx="3384548"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r>
              <a:rPr lang="en-AU"/>
              <a:t>Institute for Teaching and Learning Innovation (ITaLI) – 4 February 2025</a:t>
            </a:r>
          </a:p>
        </p:txBody>
      </p:sp>
      <p:sp>
        <p:nvSpPr>
          <p:cNvPr id="18" name="Picture Placeholder 17">
            <a:extLst>
              <a:ext uri="{FF2B5EF4-FFF2-40B4-BE49-F238E27FC236}">
                <a16:creationId xmlns:a16="http://schemas.microsoft.com/office/drawing/2014/main" id="{ADD8DE5C-8A89-400F-8CA9-77C24E2B49BA}"/>
              </a:ext>
            </a:extLst>
          </p:cNvPr>
          <p:cNvSpPr>
            <a:spLocks noGrp="1"/>
          </p:cNvSpPr>
          <p:nvPr>
            <p:ph type="pic" sz="quarter" idx="22" hasCustomPrompt="1"/>
          </p:nvPr>
        </p:nvSpPr>
        <p:spPr>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3" name="Content Placeholder 22">
            <a:extLst>
              <a:ext uri="{FF2B5EF4-FFF2-40B4-BE49-F238E27FC236}">
                <a16:creationId xmlns:a16="http://schemas.microsoft.com/office/drawing/2014/main" id="{5E6B1A59-9939-4457-A48E-2E14017A35CE}"/>
              </a:ext>
            </a:extLst>
          </p:cNvPr>
          <p:cNvSpPr>
            <a:spLocks noGrp="1"/>
          </p:cNvSpPr>
          <p:nvPr>
            <p:ph sz="quarter" idx="23"/>
          </p:nvPr>
        </p:nvSpPr>
        <p:spPr>
          <a:xfrm>
            <a:off x="695326" y="2030400"/>
            <a:ext cx="4500000" cy="3871065"/>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smtClean="0"/>
            </a:lvl1pPr>
            <a:lvl2pPr>
              <a:defRPr lang="en-US" sz="1400" smtClean="0"/>
            </a:lvl2pPr>
            <a:lvl3pPr>
              <a:defRPr lang="en-US" sz="1400" smtClean="0"/>
            </a:lvl3pPr>
            <a:lvl4pPr>
              <a:defRPr lang="en-US" sz="1400" smtClean="0"/>
            </a:lvl4pPr>
            <a:lvl5pPr>
              <a:defRPr lang="en-AU" sz="140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24" name="Title 1">
            <a:extLst>
              <a:ext uri="{FF2B5EF4-FFF2-40B4-BE49-F238E27FC236}">
                <a16:creationId xmlns:a16="http://schemas.microsoft.com/office/drawing/2014/main" id="{F3F9AAC9-FF46-40B0-8882-C71A56BB2719}"/>
              </a:ext>
            </a:extLst>
          </p:cNvPr>
          <p:cNvSpPr>
            <a:spLocks noGrp="1"/>
          </p:cNvSpPr>
          <p:nvPr>
            <p:ph type="title" hasCustomPrompt="1"/>
          </p:nvPr>
        </p:nvSpPr>
        <p:spPr>
          <a:xfrm>
            <a:off x="695327" y="763200"/>
            <a:ext cx="4500000" cy="503510"/>
          </a:xfrm>
        </p:spPr>
        <p:txBody>
          <a:bodyPr anchor="t">
            <a:noAutofit/>
          </a:bodyPr>
          <a:lstStyle>
            <a:lvl1pPr>
              <a:defRPr sz="3800"/>
            </a:lvl1pPr>
          </a:lstStyle>
          <a:p>
            <a:r>
              <a:rPr lang="en-US"/>
              <a:t>Title here</a:t>
            </a:r>
            <a:endParaRPr lang="en-AU"/>
          </a:p>
        </p:txBody>
      </p:sp>
      <p:sp>
        <p:nvSpPr>
          <p:cNvPr id="25" name="Text Placeholder 5">
            <a:extLst>
              <a:ext uri="{FF2B5EF4-FFF2-40B4-BE49-F238E27FC236}">
                <a16:creationId xmlns:a16="http://schemas.microsoft.com/office/drawing/2014/main" id="{34EB2009-A38E-42C4-8D4A-72D274A5A488}"/>
              </a:ext>
            </a:extLst>
          </p:cNvPr>
          <p:cNvSpPr>
            <a:spLocks noGrp="1"/>
          </p:cNvSpPr>
          <p:nvPr>
            <p:ph type="body" sz="quarter" idx="31" hasCustomPrompt="1"/>
          </p:nvPr>
        </p:nvSpPr>
        <p:spPr>
          <a:xfrm>
            <a:off x="695326" y="1364400"/>
            <a:ext cx="450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5E7F27E-BB6C-4782-8015-F05E2C5C1EDC}"/>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9" name="Picture Placeholder 18">
            <a:extLst>
              <a:ext uri="{FF2B5EF4-FFF2-40B4-BE49-F238E27FC236}">
                <a16:creationId xmlns:a16="http://schemas.microsoft.com/office/drawing/2014/main" id="{2D3E74F8-FA5A-4025-A701-02F364DB2A54}"/>
              </a:ext>
            </a:extLst>
          </p:cNvPr>
          <p:cNvSpPr>
            <a:spLocks noGrp="1"/>
          </p:cNvSpPr>
          <p:nvPr>
            <p:ph type="pic" sz="quarter" idx="22" hasCustomPrompt="1"/>
          </p:nvPr>
        </p:nvSpPr>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1" name="Title 1">
            <a:extLst>
              <a:ext uri="{FF2B5EF4-FFF2-40B4-BE49-F238E27FC236}">
                <a16:creationId xmlns:a16="http://schemas.microsoft.com/office/drawing/2014/main" id="{FDE1070F-73A4-4C19-B1CF-FB38DA047EC1}"/>
              </a:ext>
            </a:extLst>
          </p:cNvPr>
          <p:cNvSpPr>
            <a:spLocks noGrp="1"/>
          </p:cNvSpPr>
          <p:nvPr>
            <p:ph type="title"/>
          </p:nvPr>
        </p:nvSpPr>
        <p:spPr>
          <a:xfrm>
            <a:off x="695326" y="763200"/>
            <a:ext cx="7096125" cy="503510"/>
          </a:xfrm>
        </p:spPr>
        <p:txBody>
          <a:bodyPr anchor="t">
            <a:noAutofit/>
          </a:bodyPr>
          <a:lstStyle>
            <a:lvl1pPr>
              <a:defRPr sz="3800"/>
            </a:lvl1pPr>
          </a:lstStyle>
          <a:p>
            <a:r>
              <a:rPr lang="en-US"/>
              <a:t>Click to edit Master title style</a:t>
            </a:r>
            <a:endParaRPr lang="en-AU"/>
          </a:p>
        </p:txBody>
      </p:sp>
      <p:sp>
        <p:nvSpPr>
          <p:cNvPr id="25" name="Content Placeholder 24">
            <a:extLst>
              <a:ext uri="{FF2B5EF4-FFF2-40B4-BE49-F238E27FC236}">
                <a16:creationId xmlns:a16="http://schemas.microsoft.com/office/drawing/2014/main" id="{FBA097BA-93E9-4864-A12D-108034747944}"/>
              </a:ext>
            </a:extLst>
          </p:cNvPr>
          <p:cNvSpPr>
            <a:spLocks noGrp="1"/>
          </p:cNvSpPr>
          <p:nvPr>
            <p:ph sz="quarter" idx="23"/>
          </p:nvPr>
        </p:nvSpPr>
        <p:spPr>
          <a:xfrm>
            <a:off x="695326" y="2030400"/>
            <a:ext cx="7096124" cy="4064400"/>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AU" sz="1400" dirty="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31" name="Text Placeholder 5">
            <a:extLst>
              <a:ext uri="{FF2B5EF4-FFF2-40B4-BE49-F238E27FC236}">
                <a16:creationId xmlns:a16="http://schemas.microsoft.com/office/drawing/2014/main" id="{C6C5E2F5-0061-4600-A426-EB0BCA3B0D8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95A59A-32A0-4E4F-ADE5-B079E4BC191A}"/>
              </a:ext>
            </a:extLst>
          </p:cNvPr>
          <p:cNvSpPr>
            <a:spLocks noGrp="1"/>
          </p:cNvSpPr>
          <p:nvPr>
            <p:ph type="pic" sz="quarter" idx="23" hasCustomPrompt="1"/>
          </p:nvPr>
        </p:nvSpPr>
        <p:spPr>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Institute for Teaching and Learning Innovation (ITaLI) – 4 February 2025</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6" name="Content Placeholder 15">
            <a:extLst>
              <a:ext uri="{FF2B5EF4-FFF2-40B4-BE49-F238E27FC236}">
                <a16:creationId xmlns:a16="http://schemas.microsoft.com/office/drawing/2014/main" id="{0A71569F-BB25-4674-BADB-F4162EFAC7FD}"/>
              </a:ext>
            </a:extLst>
          </p:cNvPr>
          <p:cNvSpPr>
            <a:spLocks noGrp="1"/>
          </p:cNvSpPr>
          <p:nvPr>
            <p:ph sz="quarter" idx="24"/>
          </p:nvPr>
        </p:nvSpPr>
        <p:spPr>
          <a:xfrm>
            <a:off x="695326" y="2030400"/>
            <a:ext cx="3384549" cy="4206912"/>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itle 1">
            <a:extLst>
              <a:ext uri="{FF2B5EF4-FFF2-40B4-BE49-F238E27FC236}">
                <a16:creationId xmlns:a16="http://schemas.microsoft.com/office/drawing/2014/main" id="{BA46BE02-73A4-478B-91B5-60E3126AD077}"/>
              </a:ext>
            </a:extLst>
          </p:cNvPr>
          <p:cNvSpPr>
            <a:spLocks noGrp="1"/>
          </p:cNvSpPr>
          <p:nvPr>
            <p:ph type="title" hasCustomPrompt="1"/>
          </p:nvPr>
        </p:nvSpPr>
        <p:spPr>
          <a:xfrm>
            <a:off x="695327" y="763200"/>
            <a:ext cx="3384548" cy="503510"/>
          </a:xfrm>
        </p:spPr>
        <p:txBody>
          <a:bodyPr anchor="t">
            <a:noAutofit/>
          </a:bodyPr>
          <a:lstStyle>
            <a:lvl1pPr>
              <a:defRPr sz="3800">
                <a:solidFill>
                  <a:schemeClr val="bg1"/>
                </a:solidFill>
              </a:defRPr>
            </a:lvl1pPr>
          </a:lstStyle>
          <a:p>
            <a:r>
              <a:rPr lang="en-US"/>
              <a:t>Title here</a:t>
            </a:r>
            <a:endParaRPr lang="en-AU"/>
          </a:p>
        </p:txBody>
      </p:sp>
      <p:sp>
        <p:nvSpPr>
          <p:cNvPr id="21" name="Text Placeholder 5">
            <a:extLst>
              <a:ext uri="{FF2B5EF4-FFF2-40B4-BE49-F238E27FC236}">
                <a16:creationId xmlns:a16="http://schemas.microsoft.com/office/drawing/2014/main" id="{1B3E6F15-268B-42EB-A1DC-9E9E18BCA2E7}"/>
              </a:ext>
            </a:extLst>
          </p:cNvPr>
          <p:cNvSpPr>
            <a:spLocks noGrp="1"/>
          </p:cNvSpPr>
          <p:nvPr>
            <p:ph type="body" sz="quarter" idx="31" hasCustomPrompt="1"/>
          </p:nvPr>
        </p:nvSpPr>
        <p:spPr>
          <a:xfrm>
            <a:off x="695326" y="1364400"/>
            <a:ext cx="338454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E0D937-BE88-4584-B716-79FDE92B735A}"/>
              </a:ext>
            </a:extLst>
          </p:cNvPr>
          <p:cNvSpPr>
            <a:spLocks noGrp="1"/>
          </p:cNvSpPr>
          <p:nvPr>
            <p:ph type="pic" sz="quarter" idx="22" hasCustomPrompt="1"/>
          </p:nvPr>
        </p:nvSpPr>
        <p:spPr>
          <a:xfrm>
            <a:off x="5605685"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Institute for Teaching and Learning Innovation (ITaLI) – 4 February 2025</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0" name="Content Placeholder 19">
            <a:extLst>
              <a:ext uri="{FF2B5EF4-FFF2-40B4-BE49-F238E27FC236}">
                <a16:creationId xmlns:a16="http://schemas.microsoft.com/office/drawing/2014/main" id="{7EFD1972-8EA7-4ECA-B4BE-8591D45B72CC}"/>
              </a:ext>
            </a:extLst>
          </p:cNvPr>
          <p:cNvSpPr>
            <a:spLocks noGrp="1"/>
          </p:cNvSpPr>
          <p:nvPr>
            <p:ph sz="quarter" idx="24"/>
          </p:nvPr>
        </p:nvSpPr>
        <p:spPr>
          <a:xfrm>
            <a:off x="695326" y="2030400"/>
            <a:ext cx="4536578" cy="4278920"/>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6086D5B7-49D4-45BF-9DA6-AAB93DAE779F}"/>
              </a:ext>
            </a:extLst>
          </p:cNvPr>
          <p:cNvSpPr>
            <a:spLocks noGrp="1"/>
          </p:cNvSpPr>
          <p:nvPr>
            <p:ph type="title" hasCustomPrompt="1"/>
          </p:nvPr>
        </p:nvSpPr>
        <p:spPr>
          <a:xfrm>
            <a:off x="695327" y="763200"/>
            <a:ext cx="4536578" cy="503510"/>
          </a:xfrm>
        </p:spPr>
        <p:txBody>
          <a:bodyPr anchor="t">
            <a:noAutofit/>
          </a:bodyPr>
          <a:lstStyle>
            <a:lvl1pPr>
              <a:defRPr sz="3800">
                <a:solidFill>
                  <a:schemeClr val="bg1"/>
                </a:solidFill>
              </a:defRPr>
            </a:lvl1pPr>
          </a:lstStyle>
          <a:p>
            <a:r>
              <a:rPr lang="en-US"/>
              <a:t>Title here</a:t>
            </a:r>
            <a:endParaRPr lang="en-AU"/>
          </a:p>
        </p:txBody>
      </p:sp>
      <p:sp>
        <p:nvSpPr>
          <p:cNvPr id="22" name="Text Placeholder 5">
            <a:extLst>
              <a:ext uri="{FF2B5EF4-FFF2-40B4-BE49-F238E27FC236}">
                <a16:creationId xmlns:a16="http://schemas.microsoft.com/office/drawing/2014/main" id="{6C6C5F7B-FB99-4491-8B47-FF6117F53B75}"/>
              </a:ext>
            </a:extLst>
          </p:cNvPr>
          <p:cNvSpPr>
            <a:spLocks noGrp="1"/>
          </p:cNvSpPr>
          <p:nvPr>
            <p:ph type="body" sz="quarter" idx="31" hasCustomPrompt="1"/>
          </p:nvPr>
        </p:nvSpPr>
        <p:spPr>
          <a:xfrm>
            <a:off x="695326" y="1364400"/>
            <a:ext cx="453657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40DF0C2-28B5-445A-B99A-61CA30EFB414}"/>
              </a:ext>
            </a:extLst>
          </p:cNvPr>
          <p:cNvSpPr>
            <a:spLocks noGrp="1"/>
          </p:cNvSpPr>
          <p:nvPr>
            <p:ph type="body" sz="quarter" idx="32"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7" name="Picture Placeholder 16">
            <a:extLst>
              <a:ext uri="{FF2B5EF4-FFF2-40B4-BE49-F238E27FC236}">
                <a16:creationId xmlns:a16="http://schemas.microsoft.com/office/drawing/2014/main" id="{5B5D6B1C-6262-4AF0-90EE-88B7D7185125}"/>
              </a:ext>
            </a:extLst>
          </p:cNvPr>
          <p:cNvSpPr>
            <a:spLocks noGrp="1"/>
          </p:cNvSpPr>
          <p:nvPr>
            <p:ph type="pic" sz="quarter" idx="23" hasCustomPrompt="1"/>
          </p:nvPr>
        </p:nvSpPr>
        <p:spPr>
          <a:xfrm>
            <a:off x="8125074"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0" name="Content Placeholder 19">
            <a:extLst>
              <a:ext uri="{FF2B5EF4-FFF2-40B4-BE49-F238E27FC236}">
                <a16:creationId xmlns:a16="http://schemas.microsoft.com/office/drawing/2014/main" id="{AF12626A-8317-4616-9DEA-523330E3B61A}"/>
              </a:ext>
            </a:extLst>
          </p:cNvPr>
          <p:cNvSpPr>
            <a:spLocks noGrp="1"/>
          </p:cNvSpPr>
          <p:nvPr>
            <p:ph sz="quarter" idx="24"/>
          </p:nvPr>
        </p:nvSpPr>
        <p:spPr>
          <a:xfrm>
            <a:off x="695326" y="2030400"/>
            <a:ext cx="7096124" cy="4278920"/>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9AC21342-65B5-43EB-A61C-CC10FC7BD7B3}"/>
              </a:ext>
            </a:extLst>
          </p:cNvPr>
          <p:cNvSpPr>
            <a:spLocks noGrp="1"/>
          </p:cNvSpPr>
          <p:nvPr>
            <p:ph type="title"/>
          </p:nvPr>
        </p:nvSpPr>
        <p:spPr>
          <a:xfrm>
            <a:off x="695326" y="763200"/>
            <a:ext cx="7096125" cy="503510"/>
          </a:xfrm>
        </p:spPr>
        <p:txBody>
          <a:bodyPr anchor="t">
            <a:noAutofit/>
          </a:bodyPr>
          <a:lstStyle>
            <a:lvl1pPr>
              <a:defRPr sz="3800">
                <a:solidFill>
                  <a:schemeClr val="bg1"/>
                </a:solidFill>
              </a:defRPr>
            </a:lvl1pPr>
          </a:lstStyle>
          <a:p>
            <a:r>
              <a:rPr lang="en-US"/>
              <a:t>Click to edit Master title style</a:t>
            </a:r>
            <a:endParaRPr lang="en-AU"/>
          </a:p>
        </p:txBody>
      </p:sp>
      <p:sp>
        <p:nvSpPr>
          <p:cNvPr id="22" name="Text Placeholder 5">
            <a:extLst>
              <a:ext uri="{FF2B5EF4-FFF2-40B4-BE49-F238E27FC236}">
                <a16:creationId xmlns:a16="http://schemas.microsoft.com/office/drawing/2014/main" id="{09B74B0F-B518-4927-A74F-313B2EC2610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3">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C95EBE-2B41-83C2-04AE-F53ADADC5543}"/>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24" name="Title 1">
            <a:extLst>
              <a:ext uri="{FF2B5EF4-FFF2-40B4-BE49-F238E27FC236}">
                <a16:creationId xmlns:a16="http://schemas.microsoft.com/office/drawing/2014/main" id="{FE9A60ED-79D3-4B3F-A150-9831CF0023BF}"/>
              </a:ext>
            </a:extLst>
          </p:cNvPr>
          <p:cNvSpPr>
            <a:spLocks noGrp="1"/>
          </p:cNvSpPr>
          <p:nvPr>
            <p:ph type="title" hasCustomPrompt="1"/>
          </p:nvPr>
        </p:nvSpPr>
        <p:spPr>
          <a:xfrm>
            <a:off x="6387492" y="282703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accent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25" name="Text Placeholder 6">
            <a:extLst>
              <a:ext uri="{FF2B5EF4-FFF2-40B4-BE49-F238E27FC236}">
                <a16:creationId xmlns:a16="http://schemas.microsoft.com/office/drawing/2014/main" id="{BCDA3659-A7C6-451A-99C1-5E9DC9C183D5}"/>
              </a:ext>
            </a:extLst>
          </p:cNvPr>
          <p:cNvSpPr>
            <a:spLocks noGrp="1"/>
          </p:cNvSpPr>
          <p:nvPr>
            <p:ph type="body" sz="quarter" idx="11" hasCustomPrompt="1"/>
          </p:nvPr>
        </p:nvSpPr>
        <p:spPr>
          <a:xfrm>
            <a:off x="6387464" y="4354056"/>
            <a:ext cx="5116831" cy="246221"/>
          </a:xfrm>
          <a:prstGeom prst="rect">
            <a:avLst/>
          </a:prstGeom>
        </p:spPr>
        <p:txBody>
          <a:bodyPr vert="horz" wrap="square" lIns="0" tIns="0" rIns="0" bIns="0" rtlCol="0" anchor="t">
            <a:noAutofit/>
          </a:bodyPr>
          <a:lstStyle>
            <a:lvl1pPr>
              <a:defRPr lang="en-US" sz="1600" b="1" spc="0" baseline="0" dirty="0">
                <a:solidFill>
                  <a:schemeClr val="accent1"/>
                </a:solidFill>
                <a:latin typeface="+mn-lt"/>
                <a:ea typeface="+mj-ea"/>
                <a:cs typeface="+mj-cs"/>
              </a:defRPr>
            </a:lvl1pPr>
          </a:lstStyle>
          <a:p>
            <a:pPr lvl="0">
              <a:lnSpc>
                <a:spcPct val="100000"/>
              </a:lnSpc>
              <a:spcBef>
                <a:spcPct val="0"/>
              </a:spcBef>
            </a:pPr>
            <a:r>
              <a:rPr lang="en-US"/>
              <a:t>Presentation subtitle goes here</a:t>
            </a:r>
          </a:p>
        </p:txBody>
      </p:sp>
      <p:sp>
        <p:nvSpPr>
          <p:cNvPr id="29" name="Text Placeholder 27">
            <a:extLst>
              <a:ext uri="{FF2B5EF4-FFF2-40B4-BE49-F238E27FC236}">
                <a16:creationId xmlns:a16="http://schemas.microsoft.com/office/drawing/2014/main" id="{3BFDD502-55B1-4F89-AAFD-9DDC1140D50F}"/>
              </a:ext>
            </a:extLst>
          </p:cNvPr>
          <p:cNvSpPr>
            <a:spLocks noGrp="1"/>
          </p:cNvSpPr>
          <p:nvPr>
            <p:ph type="body" sz="quarter" idx="12" hasCustomPrompt="1"/>
          </p:nvPr>
        </p:nvSpPr>
        <p:spPr>
          <a:xfrm>
            <a:off x="10314000" y="360000"/>
            <a:ext cx="1508400" cy="3924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713043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1"/>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32144"/>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293490" y="-1"/>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293490" y="3432144"/>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652680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5" y="2030400"/>
            <a:ext cx="3384000" cy="4206912"/>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95326" y="1364400"/>
            <a:ext cx="33845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95326" y="763200"/>
            <a:ext cx="3384550" cy="469056"/>
          </a:xfrm>
        </p:spPr>
        <p:txBody>
          <a:bodyPr/>
          <a:lstStyle/>
          <a:p>
            <a:r>
              <a:rPr lang="en-US"/>
              <a:t>Title style</a:t>
            </a:r>
            <a:endParaRPr lang="en-AU"/>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897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40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07050" y="3182602"/>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400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0705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22" name="Text Placeholder 5">
            <a:extLst>
              <a:ext uri="{FF2B5EF4-FFF2-40B4-BE49-F238E27FC236}">
                <a16:creationId xmlns:a16="http://schemas.microsoft.com/office/drawing/2014/main" id="{D945792A-E478-4C06-AA1A-F66F0D1360C5}"/>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9"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4000"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9" y="479742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4000" y="479742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7" y="4797520"/>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a:p>
        </p:txBody>
      </p:sp>
      <p:sp>
        <p:nvSpPr>
          <p:cNvPr id="3" name="Content Placeholder 2">
            <a:extLst>
              <a:ext uri="{FF2B5EF4-FFF2-40B4-BE49-F238E27FC236}">
                <a16:creationId xmlns:a16="http://schemas.microsoft.com/office/drawing/2014/main" id="{B91D2368-D448-4F04-824D-4A3EF656D5ED}"/>
              </a:ext>
            </a:extLst>
          </p:cNvPr>
          <p:cNvSpPr>
            <a:spLocks noGrp="1"/>
          </p:cNvSpPr>
          <p:nvPr>
            <p:ph sz="quarter" idx="41" hasCustomPrompt="1"/>
          </p:nvPr>
        </p:nvSpPr>
        <p:spPr>
          <a:xfrm>
            <a:off x="1944150"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7" name="Content Placeholder 2">
            <a:extLst>
              <a:ext uri="{FF2B5EF4-FFF2-40B4-BE49-F238E27FC236}">
                <a16:creationId xmlns:a16="http://schemas.microsoft.com/office/drawing/2014/main" id="{A9649456-8637-4360-BBD3-85C56C7B2274}"/>
              </a:ext>
            </a:extLst>
          </p:cNvPr>
          <p:cNvSpPr>
            <a:spLocks noGrp="1"/>
          </p:cNvSpPr>
          <p:nvPr>
            <p:ph sz="quarter" idx="42" hasCustomPrompt="1"/>
          </p:nvPr>
        </p:nvSpPr>
        <p:spPr>
          <a:xfrm>
            <a:off x="5628481"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8" name="Text Placeholder 14">
            <a:extLst>
              <a:ext uri="{FF2B5EF4-FFF2-40B4-BE49-F238E27FC236}">
                <a16:creationId xmlns:a16="http://schemas.microsoft.com/office/drawing/2014/main" id="{ABC2BBD3-CE16-4D42-BE52-82E0EEDC9726}"/>
              </a:ext>
            </a:extLst>
          </p:cNvPr>
          <p:cNvSpPr>
            <a:spLocks noGrp="1"/>
          </p:cNvSpPr>
          <p:nvPr>
            <p:ph type="body" sz="quarter" idx="43" hasCustomPrompt="1"/>
          </p:nvPr>
        </p:nvSpPr>
        <p:spPr>
          <a:xfrm>
            <a:off x="8091107"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9" name="Content Placeholder 2">
            <a:extLst>
              <a:ext uri="{FF2B5EF4-FFF2-40B4-BE49-F238E27FC236}">
                <a16:creationId xmlns:a16="http://schemas.microsoft.com/office/drawing/2014/main" id="{C5A7B488-C2A3-4A1D-9325-F1CD7F4FEF8D}"/>
              </a:ext>
            </a:extLst>
          </p:cNvPr>
          <p:cNvSpPr>
            <a:spLocks noGrp="1"/>
          </p:cNvSpPr>
          <p:nvPr>
            <p:ph sz="quarter" idx="44" hasCustomPrompt="1"/>
          </p:nvPr>
        </p:nvSpPr>
        <p:spPr>
          <a:xfrm>
            <a:off x="9315588"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0" name="Content Placeholder 2">
            <a:extLst>
              <a:ext uri="{FF2B5EF4-FFF2-40B4-BE49-F238E27FC236}">
                <a16:creationId xmlns:a16="http://schemas.microsoft.com/office/drawing/2014/main" id="{A07AED75-9446-4235-B6D5-E94B587A90EC}"/>
              </a:ext>
            </a:extLst>
          </p:cNvPr>
          <p:cNvSpPr>
            <a:spLocks noGrp="1"/>
          </p:cNvSpPr>
          <p:nvPr>
            <p:ph sz="quarter" idx="45" hasCustomPrompt="1"/>
          </p:nvPr>
        </p:nvSpPr>
        <p:spPr>
          <a:xfrm>
            <a:off x="1944150"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1" name="Content Placeholder 2">
            <a:extLst>
              <a:ext uri="{FF2B5EF4-FFF2-40B4-BE49-F238E27FC236}">
                <a16:creationId xmlns:a16="http://schemas.microsoft.com/office/drawing/2014/main" id="{154C06CF-1094-450B-B523-120305F61CF8}"/>
              </a:ext>
            </a:extLst>
          </p:cNvPr>
          <p:cNvSpPr>
            <a:spLocks noGrp="1"/>
          </p:cNvSpPr>
          <p:nvPr>
            <p:ph sz="quarter" idx="46" hasCustomPrompt="1"/>
          </p:nvPr>
        </p:nvSpPr>
        <p:spPr>
          <a:xfrm>
            <a:off x="5628481"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2" name="Content Placeholder 2">
            <a:extLst>
              <a:ext uri="{FF2B5EF4-FFF2-40B4-BE49-F238E27FC236}">
                <a16:creationId xmlns:a16="http://schemas.microsoft.com/office/drawing/2014/main" id="{A79A2BE6-224B-4008-A847-524C659BA6DE}"/>
              </a:ext>
            </a:extLst>
          </p:cNvPr>
          <p:cNvSpPr>
            <a:spLocks noGrp="1"/>
          </p:cNvSpPr>
          <p:nvPr>
            <p:ph sz="quarter" idx="47" hasCustomPrompt="1"/>
          </p:nvPr>
        </p:nvSpPr>
        <p:spPr>
          <a:xfrm>
            <a:off x="9315588"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50" name="Text Placeholder 49">
            <a:extLst>
              <a:ext uri="{FF2B5EF4-FFF2-40B4-BE49-F238E27FC236}">
                <a16:creationId xmlns:a16="http://schemas.microsoft.com/office/drawing/2014/main" id="{B2B5AAD5-088A-40FA-8D98-F1660EE94401}"/>
              </a:ext>
            </a:extLst>
          </p:cNvPr>
          <p:cNvSpPr>
            <a:spLocks noGrp="1"/>
          </p:cNvSpPr>
          <p:nvPr>
            <p:ph type="body" sz="quarter" idx="20"/>
          </p:nvPr>
        </p:nvSpPr>
        <p:spPr>
          <a:xfrm>
            <a:off x="719669"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B96D700E-8A32-4E42-821F-DCAA6F725DDB}"/>
              </a:ext>
            </a:extLst>
          </p:cNvPr>
          <p:cNvSpPr>
            <a:spLocks noGrp="1"/>
          </p:cNvSpPr>
          <p:nvPr>
            <p:ph type="body" sz="quarter" idx="48"/>
          </p:nvPr>
        </p:nvSpPr>
        <p:spPr>
          <a:xfrm>
            <a:off x="4404000"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2" name="Text Placeholder 51">
            <a:extLst>
              <a:ext uri="{FF2B5EF4-FFF2-40B4-BE49-F238E27FC236}">
                <a16:creationId xmlns:a16="http://schemas.microsoft.com/office/drawing/2014/main" id="{B4C604B0-1898-4D36-B3EA-B6BC5BA6D5F0}"/>
              </a:ext>
            </a:extLst>
          </p:cNvPr>
          <p:cNvSpPr>
            <a:spLocks noGrp="1"/>
          </p:cNvSpPr>
          <p:nvPr>
            <p:ph type="body" sz="quarter" idx="49"/>
          </p:nvPr>
        </p:nvSpPr>
        <p:spPr>
          <a:xfrm>
            <a:off x="8091107"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E99A811A-E6D0-4129-9394-A6BD6BC81158}"/>
              </a:ext>
            </a:extLst>
          </p:cNvPr>
          <p:cNvSpPr>
            <a:spLocks noGrp="1"/>
          </p:cNvSpPr>
          <p:nvPr>
            <p:ph type="body" sz="quarter" idx="50"/>
          </p:nvPr>
        </p:nvSpPr>
        <p:spPr>
          <a:xfrm>
            <a:off x="719669"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4" name="Text Placeholder 53">
            <a:extLst>
              <a:ext uri="{FF2B5EF4-FFF2-40B4-BE49-F238E27FC236}">
                <a16:creationId xmlns:a16="http://schemas.microsoft.com/office/drawing/2014/main" id="{92ABE221-1714-464C-9F47-13AA952154A9}"/>
              </a:ext>
            </a:extLst>
          </p:cNvPr>
          <p:cNvSpPr>
            <a:spLocks noGrp="1"/>
          </p:cNvSpPr>
          <p:nvPr>
            <p:ph type="body" sz="quarter" idx="51"/>
          </p:nvPr>
        </p:nvSpPr>
        <p:spPr>
          <a:xfrm>
            <a:off x="4404000"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5" name="Text Placeholder 54">
            <a:extLst>
              <a:ext uri="{FF2B5EF4-FFF2-40B4-BE49-F238E27FC236}">
                <a16:creationId xmlns:a16="http://schemas.microsoft.com/office/drawing/2014/main" id="{D31D0BA8-500F-44DE-802E-21AECAE96B24}"/>
              </a:ext>
            </a:extLst>
          </p:cNvPr>
          <p:cNvSpPr>
            <a:spLocks noGrp="1"/>
          </p:cNvSpPr>
          <p:nvPr>
            <p:ph type="body" sz="quarter" idx="52"/>
          </p:nvPr>
        </p:nvSpPr>
        <p:spPr>
          <a:xfrm>
            <a:off x="8091107"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112705" y="2012495"/>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2886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2886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65655" y="2012495"/>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8181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8181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719695" y="2012495"/>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3585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3585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48303" y="2012495"/>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64459"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64459"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979200"/>
            <a:ext cx="5112000" cy="4885200"/>
          </a:xfrm>
          <a:prstGeom prst="rect">
            <a:avLst/>
          </a:prstGeom>
          <a:solidFill>
            <a:schemeClr val="accent1"/>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r>
              <a:rPr lang="en-AU"/>
              <a:t>Institute for Teaching and Learning Innovation (ITaLI) – 4 February 2025</a:t>
            </a:r>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6102FA23-4F6E-4CE7-83FA-05BAC2F85D52}"/>
              </a:ext>
            </a:extLst>
          </p:cNvPr>
          <p:cNvSpPr>
            <a:spLocks noGrp="1"/>
          </p:cNvSpPr>
          <p:nvPr>
            <p:ph sz="quarter" idx="21"/>
          </p:nvPr>
        </p:nvSpPr>
        <p:spPr>
          <a:xfrm>
            <a:off x="695324" y="2163010"/>
            <a:ext cx="5197808" cy="37013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5">
            <a:extLst>
              <a:ext uri="{FF2B5EF4-FFF2-40B4-BE49-F238E27FC236}">
                <a16:creationId xmlns:a16="http://schemas.microsoft.com/office/drawing/2014/main" id="{E77735E5-7E07-439E-A173-ACABCE0324C3}"/>
              </a:ext>
            </a:extLst>
          </p:cNvPr>
          <p:cNvSpPr>
            <a:spLocks noGrp="1"/>
          </p:cNvSpPr>
          <p:nvPr>
            <p:ph type="body" sz="quarter" idx="31" hasCustomPrompt="1"/>
          </p:nvPr>
        </p:nvSpPr>
        <p:spPr>
          <a:xfrm>
            <a:off x="695324" y="1552567"/>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979200"/>
            <a:ext cx="5112000" cy="4884587"/>
          </a:xfrm>
          <a:prstGeom prst="rect">
            <a:avLst/>
          </a:prstGeom>
          <a:solidFill>
            <a:srgbClr val="962A8B"/>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r>
              <a:rPr lang="en-AU"/>
              <a:t>Institute for Teaching and Learning Innovation (ITaLI) – 4 February 2025</a:t>
            </a:r>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4" y="2163600"/>
            <a:ext cx="5197808" cy="37001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4" y="1552568"/>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1008335"/>
            <a:ext cx="5112000" cy="4885200"/>
          </a:xfrm>
          <a:prstGeom prst="rect">
            <a:avLst/>
          </a:prstGeom>
          <a:solidFill>
            <a:srgbClr val="D7D1CC"/>
          </a:solidFill>
        </p:spPr>
        <p:txBody>
          <a:bodyPr lIns="180000" rIns="180000" anchor="ctr">
            <a:normAutofit/>
          </a:bodyPr>
          <a:lstStyle>
            <a:lvl1pPr marL="108000" algn="l">
              <a:defRPr sz="1800">
                <a:solidFill>
                  <a:schemeClr val="tx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r>
              <a:rPr lang="en-AU"/>
              <a:t>Institute for Teaching and Learning Innovation (ITaLI) – 4 February 2025</a:t>
            </a:r>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97467BC2-B2BE-4205-B9B5-DA5CC1F6A008}"/>
              </a:ext>
            </a:extLst>
          </p:cNvPr>
          <p:cNvSpPr>
            <a:spLocks noGrp="1"/>
          </p:cNvSpPr>
          <p:nvPr>
            <p:ph sz="quarter" idx="23"/>
          </p:nvPr>
        </p:nvSpPr>
        <p:spPr>
          <a:xfrm>
            <a:off x="695323" y="2163599"/>
            <a:ext cx="5197808" cy="3729935"/>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itle 1">
            <a:extLst>
              <a:ext uri="{FF2B5EF4-FFF2-40B4-BE49-F238E27FC236}">
                <a16:creationId xmlns:a16="http://schemas.microsoft.com/office/drawing/2014/main" id="{D1D1FD25-98B7-4075-B181-7E91AA14BBA1}"/>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7" name="Text Placeholder 5">
            <a:extLst>
              <a:ext uri="{FF2B5EF4-FFF2-40B4-BE49-F238E27FC236}">
                <a16:creationId xmlns:a16="http://schemas.microsoft.com/office/drawing/2014/main" id="{AC596C78-2D0A-467F-BBBA-B45A6E93091E}"/>
              </a:ext>
            </a:extLst>
          </p:cNvPr>
          <p:cNvSpPr>
            <a:spLocks noGrp="1"/>
          </p:cNvSpPr>
          <p:nvPr>
            <p:ph type="body" sz="quarter" idx="31" hasCustomPrompt="1"/>
          </p:nvPr>
        </p:nvSpPr>
        <p:spPr>
          <a:xfrm>
            <a:off x="695323" y="1551600"/>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1008286"/>
            <a:ext cx="5112000" cy="4885200"/>
          </a:xfrm>
          <a:prstGeom prst="rect">
            <a:avLst/>
          </a:prstGeom>
          <a:solidFill>
            <a:srgbClr val="999490"/>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r>
              <a:rPr lang="en-AU"/>
              <a:t>Institute for Teaching and Learning Innovation (ITaLI) – 4 February 2025</a:t>
            </a:r>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4" name="Content Placeholder 13">
            <a:extLst>
              <a:ext uri="{FF2B5EF4-FFF2-40B4-BE49-F238E27FC236}">
                <a16:creationId xmlns:a16="http://schemas.microsoft.com/office/drawing/2014/main" id="{B6ED75D5-4A4F-4C1A-87D9-0AF5841C602D}"/>
              </a:ext>
            </a:extLst>
          </p:cNvPr>
          <p:cNvSpPr>
            <a:spLocks noGrp="1"/>
          </p:cNvSpPr>
          <p:nvPr>
            <p:ph sz="quarter" idx="21"/>
          </p:nvPr>
        </p:nvSpPr>
        <p:spPr>
          <a:xfrm>
            <a:off x="695251" y="2163599"/>
            <a:ext cx="5197808" cy="37298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itle 1">
            <a:extLst>
              <a:ext uri="{FF2B5EF4-FFF2-40B4-BE49-F238E27FC236}">
                <a16:creationId xmlns:a16="http://schemas.microsoft.com/office/drawing/2014/main" id="{40B64CD2-00BE-477A-85FC-603E001D59A5}"/>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6" name="Text Placeholder 5">
            <a:extLst>
              <a:ext uri="{FF2B5EF4-FFF2-40B4-BE49-F238E27FC236}">
                <a16:creationId xmlns:a16="http://schemas.microsoft.com/office/drawing/2014/main" id="{906C11C8-809D-4D04-925A-33C6DB34BE57}"/>
              </a:ext>
            </a:extLst>
          </p:cNvPr>
          <p:cNvSpPr>
            <a:spLocks noGrp="1"/>
          </p:cNvSpPr>
          <p:nvPr>
            <p:ph type="body" sz="quarter" idx="31" hasCustomPrompt="1"/>
          </p:nvPr>
        </p:nvSpPr>
        <p:spPr>
          <a:xfrm>
            <a:off x="695251" y="1552568"/>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6" y="204036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030400"/>
            <a:ext cx="3384548" cy="367177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4" y="203305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17" name="Text Placeholder 5">
            <a:extLst>
              <a:ext uri="{FF2B5EF4-FFF2-40B4-BE49-F238E27FC236}">
                <a16:creationId xmlns:a16="http://schemas.microsoft.com/office/drawing/2014/main" id="{B4749D6D-DBC4-4697-B59F-A3C7324B6856}"/>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5206" y="4361190"/>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r>
              <a:rPr lang="en-AU"/>
              <a:t>Institute for Teaching and Learning Innovation (ITaLI) – 4 February 2025</a:t>
            </a:r>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030400"/>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6E37327-CD28-4B4C-A327-FE60BBD71F6C}"/>
              </a:ext>
            </a:extLst>
          </p:cNvPr>
          <p:cNvSpPr>
            <a:spLocks noGrp="1"/>
          </p:cNvSpPr>
          <p:nvPr>
            <p:ph type="body" sz="quarter" idx="32" hasCustomPrompt="1"/>
          </p:nvPr>
        </p:nvSpPr>
        <p:spPr>
          <a:xfrm>
            <a:off x="695326" y="1364400"/>
            <a:ext cx="9575999" cy="506132"/>
          </a:xfrm>
          <a:prstGeom prst="rect">
            <a:avLst/>
          </a:prstGeom>
        </p:spPr>
        <p:txBody>
          <a:bodyPr>
            <a:norm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3" name="Text Placeholder 8">
            <a:extLst>
              <a:ext uri="{FF2B5EF4-FFF2-40B4-BE49-F238E27FC236}">
                <a16:creationId xmlns:a16="http://schemas.microsoft.com/office/drawing/2014/main" id="{ACC5E923-0F11-FC3D-67D3-132B5FEF90D8}"/>
              </a:ext>
            </a:extLst>
          </p:cNvPr>
          <p:cNvSpPr>
            <a:spLocks noGrp="1"/>
          </p:cNvSpPr>
          <p:nvPr>
            <p:ph type="body" sz="quarter" idx="28"/>
          </p:nvPr>
        </p:nvSpPr>
        <p:spPr>
          <a:xfrm>
            <a:off x="676375" y="3558494"/>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8">
            <a:extLst>
              <a:ext uri="{FF2B5EF4-FFF2-40B4-BE49-F238E27FC236}">
                <a16:creationId xmlns:a16="http://schemas.microsoft.com/office/drawing/2014/main" id="{C9CC4669-D5CF-188B-5A79-8AB02D9BAEF8}"/>
              </a:ext>
            </a:extLst>
          </p:cNvPr>
          <p:cNvSpPr>
            <a:spLocks noGrp="1"/>
          </p:cNvSpPr>
          <p:nvPr>
            <p:ph type="body" sz="quarter" idx="33"/>
          </p:nvPr>
        </p:nvSpPr>
        <p:spPr>
          <a:xfrm>
            <a:off x="6285206" y="2030400"/>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9C6CF3-60A7-899D-2A0B-5CB145E232EB}"/>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9" name="Text Placeholder 27">
            <a:extLst>
              <a:ext uri="{FF2B5EF4-FFF2-40B4-BE49-F238E27FC236}">
                <a16:creationId xmlns:a16="http://schemas.microsoft.com/office/drawing/2014/main" id="{2D5D6F3A-F693-467C-8FA0-0B09E09F2971}"/>
              </a:ext>
            </a:extLst>
          </p:cNvPr>
          <p:cNvSpPr>
            <a:spLocks noGrp="1"/>
          </p:cNvSpPr>
          <p:nvPr>
            <p:ph type="body" sz="quarter" idx="12" hasCustomPrompt="1"/>
          </p:nvPr>
        </p:nvSpPr>
        <p:spPr>
          <a:xfrm>
            <a:off x="10314000" y="360000"/>
            <a:ext cx="1508400" cy="3924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AU"/>
          </a:p>
        </p:txBody>
      </p:sp>
      <p:sp>
        <p:nvSpPr>
          <p:cNvPr id="17" name="Title 1">
            <a:extLst>
              <a:ext uri="{FF2B5EF4-FFF2-40B4-BE49-F238E27FC236}">
                <a16:creationId xmlns:a16="http://schemas.microsoft.com/office/drawing/2014/main" id="{66432C9E-CC92-4B1E-A531-00A7F945EA89}"/>
              </a:ext>
            </a:extLst>
          </p:cNvPr>
          <p:cNvSpPr>
            <a:spLocks noGrp="1"/>
          </p:cNvSpPr>
          <p:nvPr>
            <p:ph type="title" hasCustomPrompt="1"/>
          </p:nvPr>
        </p:nvSpPr>
        <p:spPr>
          <a:xfrm>
            <a:off x="1703512" y="2012082"/>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8" name="Text Placeholder 6">
            <a:extLst>
              <a:ext uri="{FF2B5EF4-FFF2-40B4-BE49-F238E27FC236}">
                <a16:creationId xmlns:a16="http://schemas.microsoft.com/office/drawing/2014/main" id="{08B01333-1B7A-4924-B0F3-974EA92411A2}"/>
              </a:ext>
            </a:extLst>
          </p:cNvPr>
          <p:cNvSpPr>
            <a:spLocks noGrp="1"/>
          </p:cNvSpPr>
          <p:nvPr>
            <p:ph type="body" sz="quarter" idx="11" hasCustomPrompt="1"/>
          </p:nvPr>
        </p:nvSpPr>
        <p:spPr>
          <a:xfrm>
            <a:off x="1703484" y="3539108"/>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44435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40928" y="2426193"/>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40928" y="4338433"/>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40928" y="4059949"/>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030400"/>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799" y="4050433"/>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r>
              <a:rPr lang="en-AU"/>
              <a:t>Institute for Teaching and Learning Innovation (ITaLI) – 4 February 2025</a:t>
            </a:r>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40928" y="2028166"/>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26" name="Text Placeholder 5">
            <a:extLst>
              <a:ext uri="{FF2B5EF4-FFF2-40B4-BE49-F238E27FC236}">
                <a16:creationId xmlns:a16="http://schemas.microsoft.com/office/drawing/2014/main" id="{88F298BC-8471-411E-B254-EFEEFEB67AEA}"/>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 (ITaLI) – 4 February 2025</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6960096" y="2552856"/>
            <a:ext cx="3024336" cy="1538883"/>
          </a:xfrm>
        </p:spPr>
        <p:txBody>
          <a:bodyPr vert="horz" wrap="square" lIns="0" tIns="0" rIns="0" bIns="0" rtlCol="0" anchor="b" anchorCtr="0">
            <a:spAutoFit/>
          </a:bodyPr>
          <a:lstStyle>
            <a:lvl1pPr>
              <a:defRPr lang="en-US" sz="2000" b="1"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6960096" y="4509120"/>
            <a:ext cx="3024336" cy="215444"/>
          </a:xfrm>
        </p:spPr>
        <p:txBody>
          <a:bodyPr vert="horz" wrap="square" lIns="0" tIns="0" rIns="0" bIns="0" rtlCol="0" anchor="t">
            <a:spAutoFit/>
          </a:bodyPr>
          <a:lstStyle>
            <a:lvl1pPr>
              <a:defRPr lang="en-US" sz="1400" b="0"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6960096" y="4295030"/>
            <a:ext cx="950400" cy="108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83337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 (ITaLI) – 4 February 2025</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3277078" y="2552856"/>
            <a:ext cx="3024336" cy="1538883"/>
          </a:xfrm>
        </p:spPr>
        <p:txBody>
          <a:bodyPr vert="horz" wrap="square" lIns="0" tIns="0" rIns="0" bIns="0" rtlCol="0" anchor="b" anchorCtr="0">
            <a:spAutoFit/>
          </a:bodyPr>
          <a:lstStyle>
            <a:lvl1pPr>
              <a:defRPr lang="en-US" sz="2000" b="1"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3277078" y="4509120"/>
            <a:ext cx="3024336" cy="215444"/>
          </a:xfrm>
        </p:spPr>
        <p:txBody>
          <a:bodyPr vert="horz" wrap="square" lIns="0" tIns="0" rIns="0" bIns="0" rtlCol="0" anchor="t">
            <a:spAutoFit/>
          </a:bodyPr>
          <a:lstStyle>
            <a:lvl1pPr>
              <a:defRPr lang="en-US" sz="1400" b="0"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3277078" y="4295030"/>
            <a:ext cx="950400" cy="10800"/>
          </a:xfrm>
          <a:prstGeom prst="rect">
            <a:avLst/>
          </a:prstGeom>
          <a:solidFill>
            <a:schemeClr val="tx2">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729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 icons + one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BA98747-0DB5-4B1B-B49E-00EE7FBBF5D6}"/>
              </a:ext>
            </a:extLst>
          </p:cNvPr>
          <p:cNvSpPr>
            <a:spLocks noGrp="1"/>
          </p:cNvSpPr>
          <p:nvPr>
            <p:ph type="pic" sz="quarter" idx="33" hasCustomPrompt="1"/>
          </p:nvPr>
        </p:nvSpPr>
        <p:spPr>
          <a:xfrm>
            <a:off x="-4514" y="1306470"/>
            <a:ext cx="3753813" cy="5546544"/>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7" name="Rectangle 6">
            <a:extLst>
              <a:ext uri="{FF2B5EF4-FFF2-40B4-BE49-F238E27FC236}">
                <a16:creationId xmlns:a16="http://schemas.microsoft.com/office/drawing/2014/main" id="{D7C74646-5116-45C7-99CA-F3BEE3092EC8}"/>
              </a:ext>
            </a:extLst>
          </p:cNvPr>
          <p:cNvSpPr/>
          <p:nvPr userDrawn="1"/>
        </p:nvSpPr>
        <p:spPr>
          <a:xfrm>
            <a:off x="3801968" y="1311456"/>
            <a:ext cx="3491358" cy="5546544"/>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8F0D68F-568E-4F07-BF1B-D56E5E1616BC}"/>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8" name="Title 3">
            <a:extLst>
              <a:ext uri="{FF2B5EF4-FFF2-40B4-BE49-F238E27FC236}">
                <a16:creationId xmlns:a16="http://schemas.microsoft.com/office/drawing/2014/main" id="{B7690930-F7A3-403F-8CD6-64AE7616C481}"/>
              </a:ext>
            </a:extLst>
          </p:cNvPr>
          <p:cNvSpPr>
            <a:spLocks noGrp="1"/>
          </p:cNvSpPr>
          <p:nvPr>
            <p:ph type="title" hasCustomPrompt="1"/>
          </p:nvPr>
        </p:nvSpPr>
        <p:spPr>
          <a:xfrm>
            <a:off x="7551600" y="1307416"/>
            <a:ext cx="3945000" cy="469056"/>
          </a:xfrm>
        </p:spPr>
        <p:txBody>
          <a:bodyPr/>
          <a:lstStyle>
            <a:lvl1pPr>
              <a:defRPr/>
            </a:lvl1pPr>
          </a:lstStyle>
          <a:p>
            <a:r>
              <a:rPr lang="en-US"/>
              <a:t>Title here</a:t>
            </a:r>
            <a:endParaRPr lang="en-AU"/>
          </a:p>
        </p:txBody>
      </p:sp>
      <p:sp>
        <p:nvSpPr>
          <p:cNvPr id="11" name="Text Placeholder 10">
            <a:extLst>
              <a:ext uri="{FF2B5EF4-FFF2-40B4-BE49-F238E27FC236}">
                <a16:creationId xmlns:a16="http://schemas.microsoft.com/office/drawing/2014/main" id="{6710EEB8-1B8C-4828-AF29-90D9289687B3}"/>
              </a:ext>
            </a:extLst>
          </p:cNvPr>
          <p:cNvSpPr>
            <a:spLocks noGrp="1"/>
          </p:cNvSpPr>
          <p:nvPr>
            <p:ph type="body" sz="quarter" idx="32"/>
          </p:nvPr>
        </p:nvSpPr>
        <p:spPr>
          <a:xfrm>
            <a:off x="7559562" y="1916832"/>
            <a:ext cx="3937038" cy="4289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9">
            <a:extLst>
              <a:ext uri="{FF2B5EF4-FFF2-40B4-BE49-F238E27FC236}">
                <a16:creationId xmlns:a16="http://schemas.microsoft.com/office/drawing/2014/main" id="{2C1FFA05-383E-4EA0-8A7A-14406633FDAE}"/>
              </a:ext>
            </a:extLst>
          </p:cNvPr>
          <p:cNvSpPr>
            <a:spLocks noGrp="1"/>
          </p:cNvSpPr>
          <p:nvPr>
            <p:ph sz="quarter" idx="34" hasCustomPrompt="1"/>
          </p:nvPr>
        </p:nvSpPr>
        <p:spPr>
          <a:xfrm>
            <a:off x="4511824" y="1993680"/>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5" name="Content Placeholder 9">
            <a:extLst>
              <a:ext uri="{FF2B5EF4-FFF2-40B4-BE49-F238E27FC236}">
                <a16:creationId xmlns:a16="http://schemas.microsoft.com/office/drawing/2014/main" id="{EF7C04B6-0E34-422C-AFA2-C2258851736A}"/>
              </a:ext>
            </a:extLst>
          </p:cNvPr>
          <p:cNvSpPr>
            <a:spLocks noGrp="1"/>
          </p:cNvSpPr>
          <p:nvPr>
            <p:ph sz="quarter" idx="35" hasCustomPrompt="1"/>
          </p:nvPr>
        </p:nvSpPr>
        <p:spPr>
          <a:xfrm>
            <a:off x="4511824" y="347005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6" name="Content Placeholder 9">
            <a:extLst>
              <a:ext uri="{FF2B5EF4-FFF2-40B4-BE49-F238E27FC236}">
                <a16:creationId xmlns:a16="http://schemas.microsoft.com/office/drawing/2014/main" id="{626B73AE-3585-4450-A61F-2665857EB816}"/>
              </a:ext>
            </a:extLst>
          </p:cNvPr>
          <p:cNvSpPr>
            <a:spLocks noGrp="1"/>
          </p:cNvSpPr>
          <p:nvPr>
            <p:ph sz="quarter" idx="36" hasCustomPrompt="1"/>
          </p:nvPr>
        </p:nvSpPr>
        <p:spPr>
          <a:xfrm>
            <a:off x="4511824" y="4946435"/>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7" name="Content Placeholder 12">
            <a:extLst>
              <a:ext uri="{FF2B5EF4-FFF2-40B4-BE49-F238E27FC236}">
                <a16:creationId xmlns:a16="http://schemas.microsoft.com/office/drawing/2014/main" id="{CEB3261A-B820-4F34-AA9C-ECB6FADB7347}"/>
              </a:ext>
            </a:extLst>
          </p:cNvPr>
          <p:cNvSpPr>
            <a:spLocks noGrp="1"/>
          </p:cNvSpPr>
          <p:nvPr>
            <p:ph sz="quarter" idx="12" hasCustomPrompt="1"/>
          </p:nvPr>
        </p:nvSpPr>
        <p:spPr>
          <a:xfrm>
            <a:off x="4007691" y="1993680"/>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8" name="Content Placeholder 12">
            <a:extLst>
              <a:ext uri="{FF2B5EF4-FFF2-40B4-BE49-F238E27FC236}">
                <a16:creationId xmlns:a16="http://schemas.microsoft.com/office/drawing/2014/main" id="{9E0DE186-927A-456D-BA02-3331C27470FD}"/>
              </a:ext>
            </a:extLst>
          </p:cNvPr>
          <p:cNvSpPr>
            <a:spLocks noGrp="1"/>
          </p:cNvSpPr>
          <p:nvPr>
            <p:ph sz="quarter" idx="37" hasCustomPrompt="1"/>
          </p:nvPr>
        </p:nvSpPr>
        <p:spPr>
          <a:xfrm>
            <a:off x="4007691" y="3470058"/>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9" name="Content Placeholder 12">
            <a:extLst>
              <a:ext uri="{FF2B5EF4-FFF2-40B4-BE49-F238E27FC236}">
                <a16:creationId xmlns:a16="http://schemas.microsoft.com/office/drawing/2014/main" id="{EC74DFA6-B8C2-4882-ADA6-BDDC15DB7D90}"/>
              </a:ext>
            </a:extLst>
          </p:cNvPr>
          <p:cNvSpPr>
            <a:spLocks noGrp="1"/>
          </p:cNvSpPr>
          <p:nvPr>
            <p:ph sz="quarter" idx="38" hasCustomPrompt="1"/>
          </p:nvPr>
        </p:nvSpPr>
        <p:spPr>
          <a:xfrm>
            <a:off x="4007691" y="4946435"/>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12427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abl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 (ITaLI) – 4 February 2025</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6" name="Rectangle 5">
            <a:extLst>
              <a:ext uri="{FF2B5EF4-FFF2-40B4-BE49-F238E27FC236}">
                <a16:creationId xmlns:a16="http://schemas.microsoft.com/office/drawing/2014/main" id="{F394381A-1796-48D3-99D8-9D18726C1C17}"/>
              </a:ext>
            </a:extLst>
          </p:cNvPr>
          <p:cNvSpPr/>
          <p:nvPr userDrawn="1"/>
        </p:nvSpPr>
        <p:spPr>
          <a:xfrm flipV="1">
            <a:off x="-7364" y="2030400"/>
            <a:ext cx="12199364" cy="441176"/>
          </a:xfrm>
          <a:prstGeom prst="rect">
            <a:avLst/>
          </a:prstGeom>
          <a:gradFill flip="none" rotWithShape="1">
            <a:gsLst>
              <a:gs pos="38000">
                <a:schemeClr val="accent1"/>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10801350" cy="3895356"/>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51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 (ITaLI) – 4 February 2025</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9575999"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477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02A2A-B474-483E-8BA0-6F967ADE9726}"/>
              </a:ext>
            </a:extLst>
          </p:cNvPr>
          <p:cNvSpPr>
            <a:spLocks noGrp="1"/>
          </p:cNvSpPr>
          <p:nvPr>
            <p:ph type="ftr" sz="quarter" idx="10"/>
          </p:nvPr>
        </p:nvSpPr>
        <p:spPr/>
        <p:txBody>
          <a:bodyPr/>
          <a:lstStyle/>
          <a:p>
            <a:r>
              <a:rPr lang="en-AU"/>
              <a:t>Institute for Teaching and Learning Innovation (ITaLI) – 4 February 2025</a:t>
            </a:r>
          </a:p>
        </p:txBody>
      </p:sp>
      <p:sp>
        <p:nvSpPr>
          <p:cNvPr id="4" name="Slide Number Placeholder 3">
            <a:extLst>
              <a:ext uri="{FF2B5EF4-FFF2-40B4-BE49-F238E27FC236}">
                <a16:creationId xmlns:a16="http://schemas.microsoft.com/office/drawing/2014/main" id="{1C168D10-C8CC-42E5-BF51-D9C5BB3F450E}"/>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Picture Placeholder 21">
            <a:extLst>
              <a:ext uri="{FF2B5EF4-FFF2-40B4-BE49-F238E27FC236}">
                <a16:creationId xmlns:a16="http://schemas.microsoft.com/office/drawing/2014/main" id="{FEDE633B-2FE4-48AB-9CD1-2A1EB093AF9E}"/>
              </a:ext>
            </a:extLst>
          </p:cNvPr>
          <p:cNvSpPr>
            <a:spLocks noGrp="1"/>
          </p:cNvSpPr>
          <p:nvPr>
            <p:ph type="pic" sz="quarter" idx="14"/>
          </p:nvPr>
        </p:nvSpPr>
        <p:spPr>
          <a:xfrm>
            <a:off x="3719736" y="2778974"/>
            <a:ext cx="2301456" cy="3514546"/>
          </a:xfrm>
          <a:solidFill>
            <a:schemeClr val="bg1">
              <a:lumMod val="95000"/>
            </a:schemeClr>
          </a:solidFill>
        </p:spPr>
        <p:txBody>
          <a:bodyPr/>
          <a:lstStyle/>
          <a:p>
            <a:r>
              <a:rPr lang="en-US"/>
              <a:t>Click icon to add picture</a:t>
            </a:r>
          </a:p>
        </p:txBody>
      </p:sp>
      <p:sp>
        <p:nvSpPr>
          <p:cNvPr id="17" name="Picture Placeholder 21">
            <a:extLst>
              <a:ext uri="{FF2B5EF4-FFF2-40B4-BE49-F238E27FC236}">
                <a16:creationId xmlns:a16="http://schemas.microsoft.com/office/drawing/2014/main" id="{B62BB5B9-4568-4309-93B5-668133F36808}"/>
              </a:ext>
            </a:extLst>
          </p:cNvPr>
          <p:cNvSpPr>
            <a:spLocks noGrp="1"/>
          </p:cNvSpPr>
          <p:nvPr>
            <p:ph type="pic" sz="quarter" idx="19"/>
          </p:nvPr>
        </p:nvSpPr>
        <p:spPr>
          <a:xfrm>
            <a:off x="8471624" y="908720"/>
            <a:ext cx="2964660" cy="5384800"/>
          </a:xfrm>
          <a:solidFill>
            <a:schemeClr val="bg1">
              <a:lumMod val="95000"/>
            </a:schemeClr>
          </a:solidFill>
        </p:spPr>
        <p:txBody>
          <a:bodyPr/>
          <a:lstStyle/>
          <a:p>
            <a:r>
              <a:rPr lang="en-US"/>
              <a:t>Click icon to add picture</a:t>
            </a:r>
          </a:p>
        </p:txBody>
      </p:sp>
      <p:sp>
        <p:nvSpPr>
          <p:cNvPr id="19" name="Rectangle 18">
            <a:extLst>
              <a:ext uri="{FF2B5EF4-FFF2-40B4-BE49-F238E27FC236}">
                <a16:creationId xmlns:a16="http://schemas.microsoft.com/office/drawing/2014/main" id="{380F20EE-FF0D-49B8-9D8F-6FF4988FD153}"/>
              </a:ext>
            </a:extLst>
          </p:cNvPr>
          <p:cNvSpPr/>
          <p:nvPr userDrawn="1"/>
        </p:nvSpPr>
        <p:spPr>
          <a:xfrm>
            <a:off x="660400" y="908719"/>
            <a:ext cx="2985168" cy="5384801"/>
          </a:xfrm>
          <a:prstGeom prst="rect">
            <a:avLst/>
          </a:prstGeom>
          <a:gradFill flip="none" rotWithShape="1">
            <a:gsLst>
              <a:gs pos="38000">
                <a:schemeClr val="accent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1">
            <a:extLst>
              <a:ext uri="{FF2B5EF4-FFF2-40B4-BE49-F238E27FC236}">
                <a16:creationId xmlns:a16="http://schemas.microsoft.com/office/drawing/2014/main" id="{BDF2E1FE-5917-4797-9E49-44EFF2621531}"/>
              </a:ext>
            </a:extLst>
          </p:cNvPr>
          <p:cNvSpPr>
            <a:spLocks noGrp="1"/>
          </p:cNvSpPr>
          <p:nvPr>
            <p:ph type="pic" sz="quarter" idx="21"/>
          </p:nvPr>
        </p:nvSpPr>
        <p:spPr>
          <a:xfrm>
            <a:off x="6096000" y="908720"/>
            <a:ext cx="2301456" cy="3514546"/>
          </a:xfrm>
          <a:solidFill>
            <a:schemeClr val="bg1">
              <a:lumMod val="95000"/>
            </a:schemeClr>
          </a:solidFill>
        </p:spPr>
        <p:txBody>
          <a:bodyPr/>
          <a:lstStyle/>
          <a:p>
            <a:r>
              <a:rPr lang="en-US"/>
              <a:t>Click icon to add picture</a:t>
            </a:r>
          </a:p>
        </p:txBody>
      </p:sp>
      <p:sp>
        <p:nvSpPr>
          <p:cNvPr id="21" name="Title 20">
            <a:extLst>
              <a:ext uri="{FF2B5EF4-FFF2-40B4-BE49-F238E27FC236}">
                <a16:creationId xmlns:a16="http://schemas.microsoft.com/office/drawing/2014/main" id="{B3DC9EC2-22B3-4E80-AE40-B61675B3E917}"/>
              </a:ext>
            </a:extLst>
          </p:cNvPr>
          <p:cNvSpPr>
            <a:spLocks noGrp="1"/>
          </p:cNvSpPr>
          <p:nvPr>
            <p:ph type="title"/>
          </p:nvPr>
        </p:nvSpPr>
        <p:spPr>
          <a:xfrm>
            <a:off x="830541" y="1198800"/>
            <a:ext cx="2184251" cy="1728266"/>
          </a:xfrm>
        </p:spPr>
        <p:txBody>
          <a:bodyPr/>
          <a:lstStyle>
            <a:lvl1pPr>
              <a:defRPr sz="3600">
                <a:solidFill>
                  <a:schemeClr val="bg1"/>
                </a:solidFill>
              </a:defRPr>
            </a:lvl1pPr>
          </a:lstStyle>
          <a:p>
            <a:r>
              <a:rPr lang="en-US"/>
              <a:t>Click to edit Master title style</a:t>
            </a:r>
            <a:endParaRPr lang="en-AU"/>
          </a:p>
        </p:txBody>
      </p:sp>
      <p:sp>
        <p:nvSpPr>
          <p:cNvPr id="24" name="Text Placeholder 23">
            <a:extLst>
              <a:ext uri="{FF2B5EF4-FFF2-40B4-BE49-F238E27FC236}">
                <a16:creationId xmlns:a16="http://schemas.microsoft.com/office/drawing/2014/main" id="{6C6F5E5E-0BED-4A63-B208-AD4730EC3FFC}"/>
              </a:ext>
            </a:extLst>
          </p:cNvPr>
          <p:cNvSpPr>
            <a:spLocks noGrp="1"/>
          </p:cNvSpPr>
          <p:nvPr>
            <p:ph type="body" sz="quarter" idx="38" hasCustomPrompt="1"/>
          </p:nvPr>
        </p:nvSpPr>
        <p:spPr>
          <a:xfrm>
            <a:off x="873113" y="5402945"/>
            <a:ext cx="2160588" cy="859210"/>
          </a:xfrm>
        </p:spPr>
        <p:txBody>
          <a:bodyPr vert="horz" wrap="square" lIns="0" tIns="0" rIns="0" bIns="0" rtlCol="0" anchor="t">
            <a:spAutoFit/>
          </a:bodyPr>
          <a:lstStyle>
            <a:lvl1pPr>
              <a:defRPr lang="en-US" b="0" spc="25" smtClean="0">
                <a:solidFill>
                  <a:schemeClr val="bg1"/>
                </a:solidFill>
                <a:latin typeface="+mn-lt"/>
                <a:ea typeface="+mj-ea"/>
                <a:cs typeface="+mj-cs"/>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AU" sz="1800">
                <a:latin typeface="+mn-lt"/>
              </a:defRPr>
            </a:lvl5pPr>
          </a:lstStyle>
          <a:p>
            <a:pPr marL="12700" lvl="0">
              <a:lnSpc>
                <a:spcPct val="12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a:t>
            </a:r>
          </a:p>
        </p:txBody>
      </p:sp>
      <p:sp>
        <p:nvSpPr>
          <p:cNvPr id="23" name="Picture Placeholder 21">
            <a:extLst>
              <a:ext uri="{FF2B5EF4-FFF2-40B4-BE49-F238E27FC236}">
                <a16:creationId xmlns:a16="http://schemas.microsoft.com/office/drawing/2014/main" id="{4D4DB864-F519-D798-00B8-776A89ECC33A}"/>
              </a:ext>
            </a:extLst>
          </p:cNvPr>
          <p:cNvSpPr>
            <a:spLocks noGrp="1"/>
          </p:cNvSpPr>
          <p:nvPr>
            <p:ph type="pic" sz="quarter" idx="39"/>
          </p:nvPr>
        </p:nvSpPr>
        <p:spPr>
          <a:xfrm>
            <a:off x="3719736" y="908720"/>
            <a:ext cx="2301456" cy="1781150"/>
          </a:xfrm>
          <a:solidFill>
            <a:schemeClr val="bg1">
              <a:lumMod val="95000"/>
            </a:schemeClr>
          </a:solidFill>
        </p:spPr>
        <p:txBody>
          <a:bodyPr/>
          <a:lstStyle/>
          <a:p>
            <a:r>
              <a:rPr lang="en-US"/>
              <a:t>Click icon to add picture</a:t>
            </a:r>
          </a:p>
        </p:txBody>
      </p:sp>
      <p:sp>
        <p:nvSpPr>
          <p:cNvPr id="13" name="Picture Placeholder 21">
            <a:extLst>
              <a:ext uri="{FF2B5EF4-FFF2-40B4-BE49-F238E27FC236}">
                <a16:creationId xmlns:a16="http://schemas.microsoft.com/office/drawing/2014/main" id="{C0A41928-C063-9695-DECC-1289A16CF3FE}"/>
              </a:ext>
            </a:extLst>
          </p:cNvPr>
          <p:cNvSpPr>
            <a:spLocks noGrp="1"/>
          </p:cNvSpPr>
          <p:nvPr>
            <p:ph type="pic" sz="quarter" idx="40"/>
          </p:nvPr>
        </p:nvSpPr>
        <p:spPr>
          <a:xfrm>
            <a:off x="6096000" y="4512370"/>
            <a:ext cx="2301456" cy="178115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213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0385095-2391-426D-A969-133DEBAAD7D2}"/>
              </a:ext>
            </a:extLst>
          </p:cNvPr>
          <p:cNvSpPr/>
          <p:nvPr userDrawn="1"/>
        </p:nvSpPr>
        <p:spPr>
          <a:xfrm>
            <a:off x="-15679" y="246"/>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chemeClr val="accent1"/>
              </a:gs>
              <a:gs pos="100000">
                <a:schemeClr val="accent2"/>
              </a:gs>
            </a:gsLst>
            <a:lin ang="10800000" scaled="1"/>
            <a:tileRect/>
          </a:gradFill>
          <a:ln w="14480" cap="flat">
            <a:noFill/>
            <a:prstDash val="solid"/>
            <a:miter/>
          </a:ln>
        </p:spPr>
        <p:txBody>
          <a:bodyPr rtlCol="0" anchor="ctr"/>
          <a:lstStyle/>
          <a:p>
            <a:endParaRPr lang="en-US"/>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51" name="Text Placeholder 50">
            <a:extLst>
              <a:ext uri="{FF2B5EF4-FFF2-40B4-BE49-F238E27FC236}">
                <a16:creationId xmlns:a16="http://schemas.microsoft.com/office/drawing/2014/main" id="{CEFEC494-73C0-494E-8DE9-7C8FE7AA87FB}"/>
              </a:ext>
            </a:extLst>
          </p:cNvPr>
          <p:cNvSpPr>
            <a:spLocks noGrp="1"/>
          </p:cNvSpPr>
          <p:nvPr>
            <p:ph type="body" sz="quarter" idx="19"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5" name="Text Placeholder 64">
            <a:extLst>
              <a:ext uri="{FF2B5EF4-FFF2-40B4-BE49-F238E27FC236}">
                <a16:creationId xmlns:a16="http://schemas.microsoft.com/office/drawing/2014/main" id="{EBA3D052-5560-4BE7-B48A-7CCBABE3CB5B}"/>
              </a:ext>
            </a:extLst>
          </p:cNvPr>
          <p:cNvSpPr>
            <a:spLocks noGrp="1"/>
          </p:cNvSpPr>
          <p:nvPr>
            <p:ph type="body" sz="quarter" idx="20"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7" name="Text Placeholder 66">
            <a:extLst>
              <a:ext uri="{FF2B5EF4-FFF2-40B4-BE49-F238E27FC236}">
                <a16:creationId xmlns:a16="http://schemas.microsoft.com/office/drawing/2014/main" id="{B3550CE3-EB5D-48BF-BD90-C402F0393BF4}"/>
              </a:ext>
            </a:extLst>
          </p:cNvPr>
          <p:cNvSpPr>
            <a:spLocks noGrp="1"/>
          </p:cNvSpPr>
          <p:nvPr>
            <p:ph type="body" sz="quarter" idx="21"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0" name="Text Placeholder 69">
            <a:extLst>
              <a:ext uri="{FF2B5EF4-FFF2-40B4-BE49-F238E27FC236}">
                <a16:creationId xmlns:a16="http://schemas.microsoft.com/office/drawing/2014/main" id="{E78C0BDD-99F2-43E0-A486-A50E5712E47F}"/>
              </a:ext>
            </a:extLst>
          </p:cNvPr>
          <p:cNvSpPr>
            <a:spLocks noGrp="1"/>
          </p:cNvSpPr>
          <p:nvPr>
            <p:ph type="body" sz="quarter" idx="22"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2" name="Text Placeholder 71">
            <a:extLst>
              <a:ext uri="{FF2B5EF4-FFF2-40B4-BE49-F238E27FC236}">
                <a16:creationId xmlns:a16="http://schemas.microsoft.com/office/drawing/2014/main" id="{751850F8-1596-48EC-9EF7-59E146FE07BD}"/>
              </a:ext>
            </a:extLst>
          </p:cNvPr>
          <p:cNvSpPr>
            <a:spLocks noGrp="1"/>
          </p:cNvSpPr>
          <p:nvPr>
            <p:ph type="body" sz="quarter" idx="23"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018B49F0-234B-4974-77BB-C696A010C8EB}"/>
              </a:ext>
            </a:extLst>
          </p:cNvPr>
          <p:cNvSpPr txBox="1">
            <a:spLocks/>
          </p:cNvSpPr>
          <p:nvPr userDrawn="1"/>
        </p:nvSpPr>
        <p:spPr bwMode="white">
          <a:xfrm>
            <a:off x="2711606" y="5313782"/>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pic>
        <p:nvPicPr>
          <p:cNvPr id="15" name="Picture 14">
            <a:extLst>
              <a:ext uri="{FF2B5EF4-FFF2-40B4-BE49-F238E27FC236}">
                <a16:creationId xmlns:a16="http://schemas.microsoft.com/office/drawing/2014/main" id="{199D9129-7B58-D3FD-2A63-67A7AE280B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3" name="Text Placeholder 5">
            <a:extLst>
              <a:ext uri="{FF2B5EF4-FFF2-40B4-BE49-F238E27FC236}">
                <a16:creationId xmlns:a16="http://schemas.microsoft.com/office/drawing/2014/main" id="{B390C960-6A71-CA12-5620-0AC363122755}"/>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51E340C-E489-401B-B6F3-AAF3490020FA}"/>
              </a:ext>
            </a:extLst>
          </p:cNvPr>
          <p:cNvSpPr>
            <a:spLocks noGrp="1"/>
          </p:cNvSpPr>
          <p:nvPr>
            <p:ph type="pic" sz="quarter" idx="19" hasCustomPrompt="1"/>
          </p:nvPr>
        </p:nvSpPr>
        <p:spPr>
          <a:xfrm>
            <a:off x="-15680" y="245"/>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21" name="Text Placeholder 20">
            <a:extLst>
              <a:ext uri="{FF2B5EF4-FFF2-40B4-BE49-F238E27FC236}">
                <a16:creationId xmlns:a16="http://schemas.microsoft.com/office/drawing/2014/main" id="{F9CF0F21-1AF8-4E7D-8464-6403D7D0975E}"/>
              </a:ext>
            </a:extLst>
          </p:cNvPr>
          <p:cNvSpPr>
            <a:spLocks noGrp="1"/>
          </p:cNvSpPr>
          <p:nvPr>
            <p:ph type="body" sz="quarter" idx="20"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A85C39C7-FD74-4D69-9F1C-82E7F410C96E}"/>
              </a:ext>
            </a:extLst>
          </p:cNvPr>
          <p:cNvSpPr>
            <a:spLocks noGrp="1"/>
          </p:cNvSpPr>
          <p:nvPr>
            <p:ph type="body" sz="quarter" idx="21"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6" name="Text Placeholder 25">
            <a:extLst>
              <a:ext uri="{FF2B5EF4-FFF2-40B4-BE49-F238E27FC236}">
                <a16:creationId xmlns:a16="http://schemas.microsoft.com/office/drawing/2014/main" id="{8463355A-3DD0-4858-BE53-6F6D361EF56F}"/>
              </a:ext>
            </a:extLst>
          </p:cNvPr>
          <p:cNvSpPr>
            <a:spLocks noGrp="1"/>
          </p:cNvSpPr>
          <p:nvPr>
            <p:ph type="body" sz="quarter" idx="22"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8" name="Text Placeholder 27">
            <a:extLst>
              <a:ext uri="{FF2B5EF4-FFF2-40B4-BE49-F238E27FC236}">
                <a16:creationId xmlns:a16="http://schemas.microsoft.com/office/drawing/2014/main" id="{A40339E3-2BC2-4DF1-B88F-7DF041C1FD3A}"/>
              </a:ext>
            </a:extLst>
          </p:cNvPr>
          <p:cNvSpPr>
            <a:spLocks noGrp="1"/>
          </p:cNvSpPr>
          <p:nvPr>
            <p:ph type="body" sz="quarter" idx="23"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30" name="Text Placeholder 29">
            <a:extLst>
              <a:ext uri="{FF2B5EF4-FFF2-40B4-BE49-F238E27FC236}">
                <a16:creationId xmlns:a16="http://schemas.microsoft.com/office/drawing/2014/main" id="{AAF70255-159E-4A2A-9499-827B8744C601}"/>
              </a:ext>
            </a:extLst>
          </p:cNvPr>
          <p:cNvSpPr>
            <a:spLocks noGrp="1"/>
          </p:cNvSpPr>
          <p:nvPr>
            <p:ph type="body" sz="quarter" idx="24"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16" name="Text Placeholder 5">
            <a:extLst>
              <a:ext uri="{FF2B5EF4-FFF2-40B4-BE49-F238E27FC236}">
                <a16:creationId xmlns:a16="http://schemas.microsoft.com/office/drawing/2014/main" id="{49CA893B-E6B7-B8EF-95BC-43DF61BAD720}"/>
              </a:ext>
            </a:extLst>
          </p:cNvPr>
          <p:cNvSpPr txBox="1">
            <a:spLocks/>
          </p:cNvSpPr>
          <p:nvPr userDrawn="1"/>
        </p:nvSpPr>
        <p:spPr bwMode="white">
          <a:xfrm>
            <a:off x="2714281" y="5367438"/>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pic>
        <p:nvPicPr>
          <p:cNvPr id="17" name="Picture 16">
            <a:extLst>
              <a:ext uri="{FF2B5EF4-FFF2-40B4-BE49-F238E27FC236}">
                <a16:creationId xmlns:a16="http://schemas.microsoft.com/office/drawing/2014/main" id="{9BDA1BC6-57D4-AB05-9DAA-6A724E33FF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2" name="Text Placeholder 5">
            <a:extLst>
              <a:ext uri="{FF2B5EF4-FFF2-40B4-BE49-F238E27FC236}">
                <a16:creationId xmlns:a16="http://schemas.microsoft.com/office/drawing/2014/main" id="{7E7DBE68-C9B2-5E04-9759-B580B9B9B6F9}"/>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spTree>
    <p:extLst>
      <p:ext uri="{BB962C8B-B14F-4D97-AF65-F5344CB8AC3E}">
        <p14:creationId xmlns:p14="http://schemas.microsoft.com/office/powerpoint/2010/main" val="5920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 (ITaLI) – 4 February 2025</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71608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gradFill flip="none" rotWithShape="1">
          <a:gsLst>
            <a:gs pos="38000">
              <a:schemeClr val="accent1"/>
            </a:gs>
            <a:gs pos="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763200"/>
            <a:ext cx="10801350" cy="664797"/>
          </a:xfrm>
        </p:spPr>
        <p:txBody>
          <a:bodyPr vert="horz" wrap="square" lIns="0" tIns="0" rIns="0" bIns="0" rtlCol="0" anchor="t">
            <a:spAutoFit/>
          </a:bodyPr>
          <a:lstStyle>
            <a:lvl1pPr>
              <a:defRPr lang="en-AU" sz="5400" spc="0" baseline="0" dirty="0">
                <a:solidFill>
                  <a:schemeClr val="bg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bg1"/>
                </a:solidFill>
              </a:defRPr>
            </a:lvl1pPr>
          </a:lstStyle>
          <a:p>
            <a:r>
              <a:rPr lang="en-AU"/>
              <a:t>Institute for Teaching and Learning Innovation (ITaLI) – 4 February 2025</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bg1"/>
                </a:solidFill>
              </a:defRPr>
            </a:lvl1pPr>
          </a:lstStyle>
          <a:p>
            <a:fld id="{E917DE0E-AFB1-41FD-BC35-27DB61CA125F}" type="slidenum">
              <a:rPr lang="en-AU" smtClean="0"/>
              <a:pPr/>
              <a:t>‹#›</a:t>
            </a:fld>
            <a:endParaRPr lang="en-AU"/>
          </a:p>
        </p:txBody>
      </p:sp>
      <p:sp>
        <p:nvSpPr>
          <p:cNvPr id="14" name="Content Placeholder 12">
            <a:extLst>
              <a:ext uri="{FF2B5EF4-FFF2-40B4-BE49-F238E27FC236}">
                <a16:creationId xmlns:a16="http://schemas.microsoft.com/office/drawing/2014/main" id="{16D860FF-5915-48B3-96B5-BDDDACDE2D92}"/>
              </a:ext>
            </a:extLst>
          </p:cNvPr>
          <p:cNvSpPr>
            <a:spLocks noGrp="1"/>
          </p:cNvSpPr>
          <p:nvPr>
            <p:ph sz="quarter" idx="12" hasCustomPrompt="1"/>
          </p:nvPr>
        </p:nvSpPr>
        <p:spPr>
          <a:xfrm>
            <a:off x="688479"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17" name="Text Placeholder 15">
            <a:extLst>
              <a:ext uri="{FF2B5EF4-FFF2-40B4-BE49-F238E27FC236}">
                <a16:creationId xmlns:a16="http://schemas.microsoft.com/office/drawing/2014/main" id="{F52728D9-330E-4A47-BE87-2C464601F5D4}"/>
              </a:ext>
            </a:extLst>
          </p:cNvPr>
          <p:cNvSpPr>
            <a:spLocks noGrp="1"/>
          </p:cNvSpPr>
          <p:nvPr>
            <p:ph type="body" sz="quarter" idx="13" hasCustomPrompt="1"/>
          </p:nvPr>
        </p:nvSpPr>
        <p:spPr>
          <a:xfrm>
            <a:off x="1120603"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19" name="Text Placeholder 15">
            <a:extLst>
              <a:ext uri="{FF2B5EF4-FFF2-40B4-BE49-F238E27FC236}">
                <a16:creationId xmlns:a16="http://schemas.microsoft.com/office/drawing/2014/main" id="{33D519AF-5E53-4F24-9084-2ECF7327DF8B}"/>
              </a:ext>
            </a:extLst>
          </p:cNvPr>
          <p:cNvSpPr>
            <a:spLocks noGrp="1"/>
          </p:cNvSpPr>
          <p:nvPr>
            <p:ph type="body" sz="quarter" idx="14" hasCustomPrompt="1"/>
          </p:nvPr>
        </p:nvSpPr>
        <p:spPr>
          <a:xfrm>
            <a:off x="1120603"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2" name="Text Placeholder 20">
            <a:extLst>
              <a:ext uri="{FF2B5EF4-FFF2-40B4-BE49-F238E27FC236}">
                <a16:creationId xmlns:a16="http://schemas.microsoft.com/office/drawing/2014/main" id="{6D75C5FE-6A47-48B9-A0B4-91C77A88F005}"/>
              </a:ext>
            </a:extLst>
          </p:cNvPr>
          <p:cNvSpPr>
            <a:spLocks noGrp="1"/>
          </p:cNvSpPr>
          <p:nvPr>
            <p:ph type="body" sz="quarter" idx="15" hasCustomPrompt="1"/>
          </p:nvPr>
        </p:nvSpPr>
        <p:spPr>
          <a:xfrm>
            <a:off x="1141874"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3" name="Content Placeholder 12">
            <a:extLst>
              <a:ext uri="{FF2B5EF4-FFF2-40B4-BE49-F238E27FC236}">
                <a16:creationId xmlns:a16="http://schemas.microsoft.com/office/drawing/2014/main" id="{33D7B8C2-1ACD-4312-8BB3-841697FC26BA}"/>
              </a:ext>
            </a:extLst>
          </p:cNvPr>
          <p:cNvSpPr>
            <a:spLocks noGrp="1"/>
          </p:cNvSpPr>
          <p:nvPr>
            <p:ph sz="quarter" idx="16" hasCustomPrompt="1"/>
          </p:nvPr>
        </p:nvSpPr>
        <p:spPr>
          <a:xfrm>
            <a:off x="4559418"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4" name="Text Placeholder 15">
            <a:extLst>
              <a:ext uri="{FF2B5EF4-FFF2-40B4-BE49-F238E27FC236}">
                <a16:creationId xmlns:a16="http://schemas.microsoft.com/office/drawing/2014/main" id="{67C8792C-10BA-48BD-91FF-8BB0072B6AB5}"/>
              </a:ext>
            </a:extLst>
          </p:cNvPr>
          <p:cNvSpPr>
            <a:spLocks noGrp="1"/>
          </p:cNvSpPr>
          <p:nvPr>
            <p:ph type="body" sz="quarter" idx="17" hasCustomPrompt="1"/>
          </p:nvPr>
        </p:nvSpPr>
        <p:spPr>
          <a:xfrm>
            <a:off x="4980449"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5" name="Text Placeholder 15">
            <a:extLst>
              <a:ext uri="{FF2B5EF4-FFF2-40B4-BE49-F238E27FC236}">
                <a16:creationId xmlns:a16="http://schemas.microsoft.com/office/drawing/2014/main" id="{494265EF-BC1F-4AB5-88E0-D2CC95870C61}"/>
              </a:ext>
            </a:extLst>
          </p:cNvPr>
          <p:cNvSpPr>
            <a:spLocks noGrp="1"/>
          </p:cNvSpPr>
          <p:nvPr>
            <p:ph type="body" sz="quarter" idx="18" hasCustomPrompt="1"/>
          </p:nvPr>
        </p:nvSpPr>
        <p:spPr>
          <a:xfrm>
            <a:off x="4980449"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6" name="Text Placeholder 20">
            <a:extLst>
              <a:ext uri="{FF2B5EF4-FFF2-40B4-BE49-F238E27FC236}">
                <a16:creationId xmlns:a16="http://schemas.microsoft.com/office/drawing/2014/main" id="{DC9F8E9D-A5AE-4007-AFF1-906BE27AA1B1}"/>
              </a:ext>
            </a:extLst>
          </p:cNvPr>
          <p:cNvSpPr>
            <a:spLocks noGrp="1"/>
          </p:cNvSpPr>
          <p:nvPr>
            <p:ph type="body" sz="quarter" idx="19" hasCustomPrompt="1"/>
          </p:nvPr>
        </p:nvSpPr>
        <p:spPr>
          <a:xfrm>
            <a:off x="4980449"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7" name="Content Placeholder 12">
            <a:extLst>
              <a:ext uri="{FF2B5EF4-FFF2-40B4-BE49-F238E27FC236}">
                <a16:creationId xmlns:a16="http://schemas.microsoft.com/office/drawing/2014/main" id="{90AC9C95-FAAF-44D7-AEB3-55A9BA4075C1}"/>
              </a:ext>
            </a:extLst>
          </p:cNvPr>
          <p:cNvSpPr>
            <a:spLocks noGrp="1"/>
          </p:cNvSpPr>
          <p:nvPr>
            <p:ph sz="quarter" idx="20" hasCustomPrompt="1"/>
          </p:nvPr>
        </p:nvSpPr>
        <p:spPr>
          <a:xfrm>
            <a:off x="8365629"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8" name="Text Placeholder 15">
            <a:extLst>
              <a:ext uri="{FF2B5EF4-FFF2-40B4-BE49-F238E27FC236}">
                <a16:creationId xmlns:a16="http://schemas.microsoft.com/office/drawing/2014/main" id="{C07D5366-0884-4D47-8F5E-DD26E47DD270}"/>
              </a:ext>
            </a:extLst>
          </p:cNvPr>
          <p:cNvSpPr>
            <a:spLocks noGrp="1"/>
          </p:cNvSpPr>
          <p:nvPr>
            <p:ph type="body" sz="quarter" idx="21" hasCustomPrompt="1"/>
          </p:nvPr>
        </p:nvSpPr>
        <p:spPr>
          <a:xfrm>
            <a:off x="8797753"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9" name="Text Placeholder 15">
            <a:extLst>
              <a:ext uri="{FF2B5EF4-FFF2-40B4-BE49-F238E27FC236}">
                <a16:creationId xmlns:a16="http://schemas.microsoft.com/office/drawing/2014/main" id="{C83CABAB-7230-4828-B1F7-E11FB1176D9A}"/>
              </a:ext>
            </a:extLst>
          </p:cNvPr>
          <p:cNvSpPr>
            <a:spLocks noGrp="1"/>
          </p:cNvSpPr>
          <p:nvPr>
            <p:ph type="body" sz="quarter" idx="22" hasCustomPrompt="1"/>
          </p:nvPr>
        </p:nvSpPr>
        <p:spPr>
          <a:xfrm>
            <a:off x="8797753"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0" name="Text Placeholder 20">
            <a:extLst>
              <a:ext uri="{FF2B5EF4-FFF2-40B4-BE49-F238E27FC236}">
                <a16:creationId xmlns:a16="http://schemas.microsoft.com/office/drawing/2014/main" id="{0B955060-0E65-456F-85F2-CD9B3DBD9B97}"/>
              </a:ext>
            </a:extLst>
          </p:cNvPr>
          <p:cNvSpPr>
            <a:spLocks noGrp="1"/>
          </p:cNvSpPr>
          <p:nvPr>
            <p:ph type="body" sz="quarter" idx="23" hasCustomPrompt="1"/>
          </p:nvPr>
        </p:nvSpPr>
        <p:spPr>
          <a:xfrm>
            <a:off x="8819024"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2" name="Content Placeholder 12">
            <a:extLst>
              <a:ext uri="{FF2B5EF4-FFF2-40B4-BE49-F238E27FC236}">
                <a16:creationId xmlns:a16="http://schemas.microsoft.com/office/drawing/2014/main" id="{2A4F6196-3D0F-4BE0-BD3B-C9E36BBF744E}"/>
              </a:ext>
            </a:extLst>
          </p:cNvPr>
          <p:cNvSpPr>
            <a:spLocks noGrp="1"/>
          </p:cNvSpPr>
          <p:nvPr>
            <p:ph sz="quarter" idx="24" hasCustomPrompt="1"/>
          </p:nvPr>
        </p:nvSpPr>
        <p:spPr>
          <a:xfrm>
            <a:off x="688479"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3" name="Text Placeholder 15">
            <a:extLst>
              <a:ext uri="{FF2B5EF4-FFF2-40B4-BE49-F238E27FC236}">
                <a16:creationId xmlns:a16="http://schemas.microsoft.com/office/drawing/2014/main" id="{15E2C50B-2DC6-47F9-8D16-3E43EFD224D6}"/>
              </a:ext>
            </a:extLst>
          </p:cNvPr>
          <p:cNvSpPr>
            <a:spLocks noGrp="1"/>
          </p:cNvSpPr>
          <p:nvPr>
            <p:ph type="body" sz="quarter" idx="25" hasCustomPrompt="1"/>
          </p:nvPr>
        </p:nvSpPr>
        <p:spPr>
          <a:xfrm>
            <a:off x="1120603"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4" name="Text Placeholder 15">
            <a:extLst>
              <a:ext uri="{FF2B5EF4-FFF2-40B4-BE49-F238E27FC236}">
                <a16:creationId xmlns:a16="http://schemas.microsoft.com/office/drawing/2014/main" id="{D86CC074-C4DF-413B-ACFC-9E921389EBFD}"/>
              </a:ext>
            </a:extLst>
          </p:cNvPr>
          <p:cNvSpPr>
            <a:spLocks noGrp="1"/>
          </p:cNvSpPr>
          <p:nvPr>
            <p:ph type="body" sz="quarter" idx="26" hasCustomPrompt="1"/>
          </p:nvPr>
        </p:nvSpPr>
        <p:spPr>
          <a:xfrm>
            <a:off x="1120603"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5" name="Text Placeholder 20">
            <a:extLst>
              <a:ext uri="{FF2B5EF4-FFF2-40B4-BE49-F238E27FC236}">
                <a16:creationId xmlns:a16="http://schemas.microsoft.com/office/drawing/2014/main" id="{4DD3C6CB-D673-40EE-8AC2-EA848771B039}"/>
              </a:ext>
            </a:extLst>
          </p:cNvPr>
          <p:cNvSpPr>
            <a:spLocks noGrp="1"/>
          </p:cNvSpPr>
          <p:nvPr>
            <p:ph type="body" sz="quarter" idx="27" hasCustomPrompt="1"/>
          </p:nvPr>
        </p:nvSpPr>
        <p:spPr>
          <a:xfrm>
            <a:off x="1141874"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6" name="Content Placeholder 12">
            <a:extLst>
              <a:ext uri="{FF2B5EF4-FFF2-40B4-BE49-F238E27FC236}">
                <a16:creationId xmlns:a16="http://schemas.microsoft.com/office/drawing/2014/main" id="{E5BA1771-59AA-4B95-84C2-A2C23AE5557A}"/>
              </a:ext>
            </a:extLst>
          </p:cNvPr>
          <p:cNvSpPr>
            <a:spLocks noGrp="1"/>
          </p:cNvSpPr>
          <p:nvPr>
            <p:ph sz="quarter" idx="28" hasCustomPrompt="1"/>
          </p:nvPr>
        </p:nvSpPr>
        <p:spPr>
          <a:xfrm>
            <a:off x="4559418"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7" name="Text Placeholder 15">
            <a:extLst>
              <a:ext uri="{FF2B5EF4-FFF2-40B4-BE49-F238E27FC236}">
                <a16:creationId xmlns:a16="http://schemas.microsoft.com/office/drawing/2014/main" id="{3FC25C93-61F9-4858-8D53-31D7E13980FE}"/>
              </a:ext>
            </a:extLst>
          </p:cNvPr>
          <p:cNvSpPr>
            <a:spLocks noGrp="1"/>
          </p:cNvSpPr>
          <p:nvPr>
            <p:ph type="body" sz="quarter" idx="29" hasCustomPrompt="1"/>
          </p:nvPr>
        </p:nvSpPr>
        <p:spPr>
          <a:xfrm>
            <a:off x="4980449"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8" name="Text Placeholder 15">
            <a:extLst>
              <a:ext uri="{FF2B5EF4-FFF2-40B4-BE49-F238E27FC236}">
                <a16:creationId xmlns:a16="http://schemas.microsoft.com/office/drawing/2014/main" id="{7458C094-0FA6-4661-80B1-A1C24EF0BBEE}"/>
              </a:ext>
            </a:extLst>
          </p:cNvPr>
          <p:cNvSpPr>
            <a:spLocks noGrp="1"/>
          </p:cNvSpPr>
          <p:nvPr>
            <p:ph type="body" sz="quarter" idx="30" hasCustomPrompt="1"/>
          </p:nvPr>
        </p:nvSpPr>
        <p:spPr>
          <a:xfrm>
            <a:off x="4980449"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9" name="Text Placeholder 20">
            <a:extLst>
              <a:ext uri="{FF2B5EF4-FFF2-40B4-BE49-F238E27FC236}">
                <a16:creationId xmlns:a16="http://schemas.microsoft.com/office/drawing/2014/main" id="{33782FA8-9B6E-4664-B875-77934A49171A}"/>
              </a:ext>
            </a:extLst>
          </p:cNvPr>
          <p:cNvSpPr>
            <a:spLocks noGrp="1"/>
          </p:cNvSpPr>
          <p:nvPr>
            <p:ph type="body" sz="quarter" idx="31" hasCustomPrompt="1"/>
          </p:nvPr>
        </p:nvSpPr>
        <p:spPr>
          <a:xfrm>
            <a:off x="4980449"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0" name="Content Placeholder 12">
            <a:extLst>
              <a:ext uri="{FF2B5EF4-FFF2-40B4-BE49-F238E27FC236}">
                <a16:creationId xmlns:a16="http://schemas.microsoft.com/office/drawing/2014/main" id="{43ED1C2D-FB28-4009-ABB2-35B70129FE4D}"/>
              </a:ext>
            </a:extLst>
          </p:cNvPr>
          <p:cNvSpPr>
            <a:spLocks noGrp="1"/>
          </p:cNvSpPr>
          <p:nvPr>
            <p:ph sz="quarter" idx="32" hasCustomPrompt="1"/>
          </p:nvPr>
        </p:nvSpPr>
        <p:spPr>
          <a:xfrm>
            <a:off x="8365629"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1" name="Text Placeholder 15">
            <a:extLst>
              <a:ext uri="{FF2B5EF4-FFF2-40B4-BE49-F238E27FC236}">
                <a16:creationId xmlns:a16="http://schemas.microsoft.com/office/drawing/2014/main" id="{571D6157-5171-4A88-B293-E5785627E679}"/>
              </a:ext>
            </a:extLst>
          </p:cNvPr>
          <p:cNvSpPr>
            <a:spLocks noGrp="1"/>
          </p:cNvSpPr>
          <p:nvPr>
            <p:ph type="body" sz="quarter" idx="33" hasCustomPrompt="1"/>
          </p:nvPr>
        </p:nvSpPr>
        <p:spPr>
          <a:xfrm>
            <a:off x="8797753"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2" name="Text Placeholder 15">
            <a:extLst>
              <a:ext uri="{FF2B5EF4-FFF2-40B4-BE49-F238E27FC236}">
                <a16:creationId xmlns:a16="http://schemas.microsoft.com/office/drawing/2014/main" id="{1A0723DC-167A-473B-8982-DB2CD67B7878}"/>
              </a:ext>
            </a:extLst>
          </p:cNvPr>
          <p:cNvSpPr>
            <a:spLocks noGrp="1"/>
          </p:cNvSpPr>
          <p:nvPr>
            <p:ph type="body" sz="quarter" idx="34" hasCustomPrompt="1"/>
          </p:nvPr>
        </p:nvSpPr>
        <p:spPr>
          <a:xfrm>
            <a:off x="8797753"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3" name="Text Placeholder 20">
            <a:extLst>
              <a:ext uri="{FF2B5EF4-FFF2-40B4-BE49-F238E27FC236}">
                <a16:creationId xmlns:a16="http://schemas.microsoft.com/office/drawing/2014/main" id="{2FD5A5C2-3945-4278-8171-1CFA062D76CD}"/>
              </a:ext>
            </a:extLst>
          </p:cNvPr>
          <p:cNvSpPr>
            <a:spLocks noGrp="1"/>
          </p:cNvSpPr>
          <p:nvPr>
            <p:ph type="body" sz="quarter" idx="35" hasCustomPrompt="1"/>
          </p:nvPr>
        </p:nvSpPr>
        <p:spPr>
          <a:xfrm>
            <a:off x="8819024"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4" name="Content Placeholder 12">
            <a:extLst>
              <a:ext uri="{FF2B5EF4-FFF2-40B4-BE49-F238E27FC236}">
                <a16:creationId xmlns:a16="http://schemas.microsoft.com/office/drawing/2014/main" id="{3D7C1F14-FF83-4A5C-8785-0569A6264661}"/>
              </a:ext>
            </a:extLst>
          </p:cNvPr>
          <p:cNvSpPr>
            <a:spLocks noGrp="1"/>
          </p:cNvSpPr>
          <p:nvPr>
            <p:ph sz="quarter" idx="36" hasCustomPrompt="1"/>
          </p:nvPr>
        </p:nvSpPr>
        <p:spPr>
          <a:xfrm>
            <a:off x="688479"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5" name="Text Placeholder 15">
            <a:extLst>
              <a:ext uri="{FF2B5EF4-FFF2-40B4-BE49-F238E27FC236}">
                <a16:creationId xmlns:a16="http://schemas.microsoft.com/office/drawing/2014/main" id="{FBE7A19C-BA51-4BB3-A97B-787DA18F4333}"/>
              </a:ext>
            </a:extLst>
          </p:cNvPr>
          <p:cNvSpPr>
            <a:spLocks noGrp="1"/>
          </p:cNvSpPr>
          <p:nvPr>
            <p:ph type="body" sz="quarter" idx="37" hasCustomPrompt="1"/>
          </p:nvPr>
        </p:nvSpPr>
        <p:spPr>
          <a:xfrm>
            <a:off x="1120603"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6" name="Text Placeholder 15">
            <a:extLst>
              <a:ext uri="{FF2B5EF4-FFF2-40B4-BE49-F238E27FC236}">
                <a16:creationId xmlns:a16="http://schemas.microsoft.com/office/drawing/2014/main" id="{8EFD3BF2-E5BF-4460-A89A-9CBD1D82AA56}"/>
              </a:ext>
            </a:extLst>
          </p:cNvPr>
          <p:cNvSpPr>
            <a:spLocks noGrp="1"/>
          </p:cNvSpPr>
          <p:nvPr>
            <p:ph type="body" sz="quarter" idx="38" hasCustomPrompt="1"/>
          </p:nvPr>
        </p:nvSpPr>
        <p:spPr>
          <a:xfrm>
            <a:off x="1120603"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8" name="Content Placeholder 12">
            <a:extLst>
              <a:ext uri="{FF2B5EF4-FFF2-40B4-BE49-F238E27FC236}">
                <a16:creationId xmlns:a16="http://schemas.microsoft.com/office/drawing/2014/main" id="{8B09213D-B0C4-4971-AFC3-14487E606D83}"/>
              </a:ext>
            </a:extLst>
          </p:cNvPr>
          <p:cNvSpPr>
            <a:spLocks noGrp="1"/>
          </p:cNvSpPr>
          <p:nvPr>
            <p:ph sz="quarter" idx="40" hasCustomPrompt="1"/>
          </p:nvPr>
        </p:nvSpPr>
        <p:spPr>
          <a:xfrm>
            <a:off x="4559418"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9" name="Text Placeholder 15">
            <a:extLst>
              <a:ext uri="{FF2B5EF4-FFF2-40B4-BE49-F238E27FC236}">
                <a16:creationId xmlns:a16="http://schemas.microsoft.com/office/drawing/2014/main" id="{B7C446BC-D372-4F4C-8AEC-4B7E9BBE6764}"/>
              </a:ext>
            </a:extLst>
          </p:cNvPr>
          <p:cNvSpPr>
            <a:spLocks noGrp="1"/>
          </p:cNvSpPr>
          <p:nvPr>
            <p:ph type="body" sz="quarter" idx="41" hasCustomPrompt="1"/>
          </p:nvPr>
        </p:nvSpPr>
        <p:spPr>
          <a:xfrm>
            <a:off x="4980449"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0" name="Text Placeholder 15">
            <a:extLst>
              <a:ext uri="{FF2B5EF4-FFF2-40B4-BE49-F238E27FC236}">
                <a16:creationId xmlns:a16="http://schemas.microsoft.com/office/drawing/2014/main" id="{379728B0-640A-4AEB-A53D-B96E74DEDBFC}"/>
              </a:ext>
            </a:extLst>
          </p:cNvPr>
          <p:cNvSpPr>
            <a:spLocks noGrp="1"/>
          </p:cNvSpPr>
          <p:nvPr>
            <p:ph type="body" sz="quarter" idx="42" hasCustomPrompt="1"/>
          </p:nvPr>
        </p:nvSpPr>
        <p:spPr>
          <a:xfrm>
            <a:off x="4980449"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52" name="Content Placeholder 12">
            <a:extLst>
              <a:ext uri="{FF2B5EF4-FFF2-40B4-BE49-F238E27FC236}">
                <a16:creationId xmlns:a16="http://schemas.microsoft.com/office/drawing/2014/main" id="{2316115E-183D-401B-8D79-7D52C71BE5BB}"/>
              </a:ext>
            </a:extLst>
          </p:cNvPr>
          <p:cNvSpPr>
            <a:spLocks noGrp="1"/>
          </p:cNvSpPr>
          <p:nvPr>
            <p:ph sz="quarter" idx="44" hasCustomPrompt="1"/>
          </p:nvPr>
        </p:nvSpPr>
        <p:spPr>
          <a:xfrm>
            <a:off x="8365629"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53" name="Text Placeholder 15">
            <a:extLst>
              <a:ext uri="{FF2B5EF4-FFF2-40B4-BE49-F238E27FC236}">
                <a16:creationId xmlns:a16="http://schemas.microsoft.com/office/drawing/2014/main" id="{5106E342-47D6-4C57-9118-A96CCCEB4E0E}"/>
              </a:ext>
            </a:extLst>
          </p:cNvPr>
          <p:cNvSpPr>
            <a:spLocks noGrp="1"/>
          </p:cNvSpPr>
          <p:nvPr>
            <p:ph type="body" sz="quarter" idx="45" hasCustomPrompt="1"/>
          </p:nvPr>
        </p:nvSpPr>
        <p:spPr>
          <a:xfrm>
            <a:off x="8797753"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4" name="Text Placeholder 15">
            <a:extLst>
              <a:ext uri="{FF2B5EF4-FFF2-40B4-BE49-F238E27FC236}">
                <a16:creationId xmlns:a16="http://schemas.microsoft.com/office/drawing/2014/main" id="{5CDB8DBC-A756-4D95-B21B-BDFC207DBDC0}"/>
              </a:ext>
            </a:extLst>
          </p:cNvPr>
          <p:cNvSpPr>
            <a:spLocks noGrp="1"/>
          </p:cNvSpPr>
          <p:nvPr>
            <p:ph type="body" sz="quarter" idx="46" hasCustomPrompt="1"/>
          </p:nvPr>
        </p:nvSpPr>
        <p:spPr>
          <a:xfrm>
            <a:off x="8797753"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pic>
        <p:nvPicPr>
          <p:cNvPr id="51" name="Picture 50">
            <a:extLst>
              <a:ext uri="{FF2B5EF4-FFF2-40B4-BE49-F238E27FC236}">
                <a16:creationId xmlns:a16="http://schemas.microsoft.com/office/drawing/2014/main" id="{D7182E29-C7AC-013C-C6C7-4BBA4EF833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56000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a:p>
        </p:txBody>
      </p:sp>
      <p:pic>
        <p:nvPicPr>
          <p:cNvPr id="6" name="Picture 5">
            <a:extLst>
              <a:ext uri="{FF2B5EF4-FFF2-40B4-BE49-F238E27FC236}">
                <a16:creationId xmlns:a16="http://schemas.microsoft.com/office/drawing/2014/main" id="{7103EC6B-DCAC-6CBC-8ED2-C5FC949EF8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22868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CEE259B-5A66-48E0-9302-42413213AC23}"/>
              </a:ext>
            </a:extLst>
          </p:cNvPr>
          <p:cNvSpPr/>
          <p:nvPr userDrawn="1"/>
        </p:nvSpPr>
        <p:spPr>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763200"/>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tx1"/>
                </a:solidFill>
              </a:defRPr>
            </a:lvl1pPr>
          </a:lstStyle>
          <a:p>
            <a:r>
              <a:rPr lang="en-AU"/>
              <a:t>Institute for Teaching and Learning Innovation (ITaLI) – 4 February 2025</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pic>
        <p:nvPicPr>
          <p:cNvPr id="8" name="Picture 7">
            <a:extLst>
              <a:ext uri="{FF2B5EF4-FFF2-40B4-BE49-F238E27FC236}">
                <a16:creationId xmlns:a16="http://schemas.microsoft.com/office/drawing/2014/main" id="{CC6BD600-58DD-3483-3A7A-7A4FC44325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2668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16" name="Freeform: Shape 15">
            <a:extLst>
              <a:ext uri="{FF2B5EF4-FFF2-40B4-BE49-F238E27FC236}">
                <a16:creationId xmlns:a16="http://schemas.microsoft.com/office/drawing/2014/main" id="{CF4EAA35-7624-467A-AA0C-E7DE247BC9C7}"/>
              </a:ext>
            </a:extLst>
          </p:cNvPr>
          <p:cNvSpPr/>
          <p:nvPr/>
        </p:nvSpPr>
        <p:spPr>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82000">
                <a:schemeClr val="accent1"/>
              </a:gs>
              <a:gs pos="0">
                <a:schemeClr val="accent2"/>
              </a:gs>
            </a:gsLst>
            <a:lin ang="16200000" scaled="1"/>
          </a:gradFill>
          <a:ln w="14480" cap="flat">
            <a:noFill/>
            <a:prstDash val="solid"/>
            <a:miter/>
          </a:ln>
        </p:spPr>
        <p:txBody>
          <a:bodyPr wrap="square" rtlCol="0" anchor="ctr">
            <a:noAutofit/>
          </a:bodyPr>
          <a:lstStyle/>
          <a:p>
            <a:endParaRPr lang="en-US"/>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latin typeface="+mj-lt"/>
              </a:defRPr>
            </a:lvl1pPr>
          </a:lstStyle>
          <a:p>
            <a:pPr lvl="0" algn="r">
              <a:lnSpc>
                <a:spcPct val="90000"/>
              </a:lnSpc>
            </a:pPr>
            <a:r>
              <a:rPr lang="en-US"/>
              <a:t>Divider slide</a:t>
            </a:r>
          </a:p>
        </p:txBody>
      </p:sp>
      <p:cxnSp>
        <p:nvCxnSpPr>
          <p:cNvPr id="20" name="Straight Connector 19">
            <a:extLst>
              <a:ext uri="{FF2B5EF4-FFF2-40B4-BE49-F238E27FC236}">
                <a16:creationId xmlns:a16="http://schemas.microsoft.com/office/drawing/2014/main" id="{192B8BD1-AB9B-4185-BA75-587A559ADF7D}"/>
              </a:ext>
            </a:extLst>
          </p:cNvPr>
          <p:cNvCxnSpPr>
            <a:cxnSpLocks/>
          </p:cNvCxnSpPr>
          <p:nvPr userDrawn="1"/>
        </p:nvCxnSpPr>
        <p:spPr>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pic>
        <p:nvPicPr>
          <p:cNvPr id="8" name="Picture 7">
            <a:extLst>
              <a:ext uri="{FF2B5EF4-FFF2-40B4-BE49-F238E27FC236}">
                <a16:creationId xmlns:a16="http://schemas.microsoft.com/office/drawing/2014/main" id="{36C9908F-0A19-72D8-626A-E820312739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gradFill>
          <a:gsLst>
            <a:gs pos="82000">
              <a:schemeClr val="accent1"/>
            </a:gs>
            <a:gs pos="0">
              <a:schemeClr val="accent2"/>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9576" y="1705365"/>
            <a:ext cx="628377" cy="609398"/>
          </a:xfrm>
          <a:noFill/>
        </p:spPr>
        <p:txBody>
          <a:bodyPr wrap="none" lIns="0" tIns="0" rIns="0" bIns="0" rtlCol="0">
            <a:spAutoFit/>
          </a:bodyPr>
          <a:lstStyle>
            <a:lvl1pPr>
              <a:defRPr lang="en-AU" sz="4400" spc="0" baseline="0" dirty="0">
                <a:solidFill>
                  <a:schemeClr val="bg1">
                    <a:alpha val="54000"/>
                  </a:schemeClr>
                </a:solidFill>
                <a:latin typeface="+mn-lt"/>
                <a:ea typeface="+mn-ea"/>
                <a:cs typeface="+mn-cs"/>
              </a:defRPr>
            </a:lvl1pPr>
          </a:lstStyle>
          <a:p>
            <a:pPr marL="0" lvl="0"/>
            <a:r>
              <a:rPr lang="en-US"/>
              <a:t>##</a:t>
            </a:r>
            <a:endParaRPr lang="en-AU"/>
          </a:p>
        </p:txBody>
      </p:sp>
      <p:sp>
        <p:nvSpPr>
          <p:cNvPr id="7" name="Text Placeholder 6"/>
          <p:cNvSpPr>
            <a:spLocks noGrp="1"/>
          </p:cNvSpPr>
          <p:nvPr>
            <p:ph type="body" sz="quarter" idx="10" hasCustomPrompt="1"/>
          </p:nvPr>
        </p:nvSpPr>
        <p:spPr>
          <a:xfrm>
            <a:off x="2295736" y="2407097"/>
            <a:ext cx="7632171" cy="1030539"/>
          </a:xfrm>
          <a:prstGeom prst="rect">
            <a:avLst/>
          </a:prstGeom>
          <a:noFill/>
        </p:spPr>
        <p:txBody>
          <a:bodyPr wrap="square" lIns="0" tIns="0" rIns="0" bIns="0" rtlCol="0">
            <a:spAutoFit/>
          </a:bodyPr>
          <a:lstStyle>
            <a:lvl1pPr>
              <a:defRPr lang="en-US" sz="6600" b="0" spc="0" baseline="0" dirty="0">
                <a:solidFill>
                  <a:schemeClr val="bg1"/>
                </a:solidFill>
                <a:latin typeface="+mn-lt"/>
              </a:defRPr>
            </a:lvl1pPr>
          </a:lstStyle>
          <a:p>
            <a:pPr lvl="0"/>
            <a:r>
              <a:rPr lang="en-US"/>
              <a:t>Divider slide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grpSp>
        <p:nvGrpSpPr>
          <p:cNvPr id="13" name="Group 12">
            <a:extLst>
              <a:ext uri="{FF2B5EF4-FFF2-40B4-BE49-F238E27FC236}">
                <a16:creationId xmlns:a16="http://schemas.microsoft.com/office/drawing/2014/main" id="{7DF7CB7E-3B6B-4D2E-86A1-641B43A0A14C}"/>
              </a:ext>
            </a:extLst>
          </p:cNvPr>
          <p:cNvGrpSpPr/>
          <p:nvPr userDrawn="1"/>
        </p:nvGrpSpPr>
        <p:grpSpPr>
          <a:xfrm>
            <a:off x="0" y="3748429"/>
            <a:ext cx="12200354" cy="3109571"/>
            <a:chOff x="0" y="2420888"/>
            <a:chExt cx="17408940" cy="4437112"/>
          </a:xfrm>
          <a:solidFill>
            <a:srgbClr val="FFFFFF"/>
          </a:solidFill>
        </p:grpSpPr>
        <p:sp>
          <p:nvSpPr>
            <p:cNvPr id="14" name="Freeform: Shape 13">
              <a:extLst>
                <a:ext uri="{FF2B5EF4-FFF2-40B4-BE49-F238E27FC236}">
                  <a16:creationId xmlns:a16="http://schemas.microsoft.com/office/drawing/2014/main" id="{76E0EACE-D844-41BE-AB6F-4F5D1E92ADE8}"/>
                </a:ext>
              </a:extLst>
            </p:cNvPr>
            <p:cNvSpPr/>
            <p:nvPr/>
          </p:nvSpPr>
          <p:spPr>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FD26C57F-8D87-4F49-981A-49DD5DA143F0}"/>
                </a:ext>
              </a:extLst>
            </p:cNvPr>
            <p:cNvSpPr/>
            <p:nvPr/>
          </p:nvSpPr>
          <p:spPr>
            <a:xfrm>
              <a:off x="0" y="2711792"/>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Picture 8">
            <a:extLst>
              <a:ext uri="{FF2B5EF4-FFF2-40B4-BE49-F238E27FC236}">
                <a16:creationId xmlns:a16="http://schemas.microsoft.com/office/drawing/2014/main" id="{14A434C0-E4FD-1B3E-2128-9DA333B45C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427516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3CC0AC9-AFD2-411F-B1BC-50BB961832D9}"/>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50000">
                <a:schemeClr val="tx1">
                  <a:alpha val="0"/>
                </a:schemeClr>
              </a:gs>
            </a:gsLst>
            <a:lin ang="1800000" scaled="0"/>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 (ITaLI) – 4 February 2025</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5" name="Title 1">
            <a:extLst>
              <a:ext uri="{FF2B5EF4-FFF2-40B4-BE49-F238E27FC236}">
                <a16:creationId xmlns:a16="http://schemas.microsoft.com/office/drawing/2014/main" id="{C94CA15D-2F52-4803-BDAE-1E7449D1A8A5}"/>
              </a:ext>
            </a:extLst>
          </p:cNvPr>
          <p:cNvSpPr>
            <a:spLocks noGrp="1"/>
          </p:cNvSpPr>
          <p:nvPr>
            <p:ph type="title" hasCustomPrompt="1"/>
          </p:nvPr>
        </p:nvSpPr>
        <p:spPr>
          <a:xfrm>
            <a:off x="1127448" y="1557338"/>
            <a:ext cx="512961" cy="498598"/>
          </a:xfrm>
          <a:noFill/>
        </p:spPr>
        <p:txBody>
          <a:bodyPr wrap="none" lIns="0" tIns="0" rIns="0" bIns="0" rtlCol="0">
            <a:spAutoFit/>
          </a:bodyPr>
          <a:lstStyle>
            <a:lvl1pPr>
              <a:defRPr lang="en-AU" sz="3600" spc="0" baseline="0" dirty="0">
                <a:solidFill>
                  <a:schemeClr val="bg1"/>
                </a:solidFill>
                <a:latin typeface="+mn-lt"/>
                <a:ea typeface="+mn-ea"/>
                <a:cs typeface="+mn-cs"/>
              </a:defRPr>
            </a:lvl1pPr>
          </a:lstStyle>
          <a:p>
            <a:pPr marL="0" lvl="0" algn="r"/>
            <a:r>
              <a:rPr lang="en-US"/>
              <a:t>##</a:t>
            </a:r>
            <a:endParaRPr lang="en-AU"/>
          </a:p>
        </p:txBody>
      </p:sp>
      <p:sp>
        <p:nvSpPr>
          <p:cNvPr id="26" name="Text Placeholder 6">
            <a:extLst>
              <a:ext uri="{FF2B5EF4-FFF2-40B4-BE49-F238E27FC236}">
                <a16:creationId xmlns:a16="http://schemas.microsoft.com/office/drawing/2014/main" id="{260FF8B9-2D7B-497E-87E0-AFAC01227A34}"/>
              </a:ext>
            </a:extLst>
          </p:cNvPr>
          <p:cNvSpPr>
            <a:spLocks noGrp="1"/>
          </p:cNvSpPr>
          <p:nvPr>
            <p:ph type="body" sz="quarter" idx="15" hasCustomPrompt="1"/>
          </p:nvPr>
        </p:nvSpPr>
        <p:spPr>
          <a:xfrm>
            <a:off x="1127448" y="2132260"/>
            <a:ext cx="2952427" cy="1495794"/>
          </a:xfrm>
          <a:prstGeom prst="rect">
            <a:avLst/>
          </a:prstGeom>
          <a:noFill/>
        </p:spPr>
        <p:txBody>
          <a:bodyPr wrap="square" lIns="0" tIns="0" rIns="0" bIns="0" rtlCol="0">
            <a:spAutoFit/>
          </a:bodyPr>
          <a:lstStyle>
            <a:lvl1pPr>
              <a:lnSpc>
                <a:spcPct val="80000"/>
              </a:lnSpc>
              <a:defRPr lang="en-US" sz="5400" b="0" spc="0" baseline="0" dirty="0">
                <a:solidFill>
                  <a:schemeClr val="bg1"/>
                </a:solidFill>
                <a:latin typeface="+mn-lt"/>
              </a:defRPr>
            </a:lvl1pPr>
          </a:lstStyle>
          <a:p>
            <a:pPr lvl="0">
              <a:lnSpc>
                <a:spcPct val="90000"/>
              </a:lnSpc>
            </a:pPr>
            <a:r>
              <a:rPr lang="en-US"/>
              <a:t>Divider slide</a:t>
            </a:r>
          </a:p>
        </p:txBody>
      </p:sp>
      <p:sp>
        <p:nvSpPr>
          <p:cNvPr id="27" name="Text Placeholder 21">
            <a:extLst>
              <a:ext uri="{FF2B5EF4-FFF2-40B4-BE49-F238E27FC236}">
                <a16:creationId xmlns:a16="http://schemas.microsoft.com/office/drawing/2014/main" id="{9E4A743E-85AA-4861-BE9B-D0A887D85162}"/>
              </a:ext>
            </a:extLst>
          </p:cNvPr>
          <p:cNvSpPr>
            <a:spLocks noGrp="1"/>
          </p:cNvSpPr>
          <p:nvPr>
            <p:ph type="body" sz="quarter" idx="16" hasCustomPrompt="1"/>
          </p:nvPr>
        </p:nvSpPr>
        <p:spPr>
          <a:xfrm>
            <a:off x="1127448" y="3760012"/>
            <a:ext cx="2952427" cy="861774"/>
          </a:xfrm>
          <a:noFill/>
        </p:spPr>
        <p:txBody>
          <a:bodyPr wrap="square" lIns="0" tIns="0" rIns="0" bIns="0" rtlCol="0" anchor="t" anchorCtr="0">
            <a:spAutoFit/>
          </a:bodyPr>
          <a:lstStyle>
            <a:lvl1pPr>
              <a:lnSpc>
                <a:spcPct val="100000"/>
              </a:lnSpc>
              <a:defRPr lang="en-US" sz="1400" b="0" spc="0" baseline="0" smtClean="0">
                <a:solidFill>
                  <a:schemeClr val="bg1"/>
                </a:solidFill>
                <a:latin typeface="+mn-lt"/>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763960"/>
            <a:ext cx="9576000" cy="469056"/>
          </a:xfrm>
          <a:prstGeom prst="rect">
            <a:avLst/>
          </a:prstGeom>
        </p:spPr>
        <p:txBody>
          <a:bodyPr vert="horz" lIns="0" tIns="0" rIns="0" bIns="0" rtlCol="0" anchor="t" anchorCtr="0">
            <a:noAutofit/>
          </a:bodyPr>
          <a:lstStyle/>
          <a:p>
            <a:r>
              <a:rPr lang="en-US"/>
              <a:t>[Title]</a:t>
            </a:r>
            <a:endParaRPr lang="en-AU"/>
          </a:p>
        </p:txBody>
      </p:sp>
      <p:sp>
        <p:nvSpPr>
          <p:cNvPr id="6" name="Footer Placeholder 4"/>
          <p:cNvSpPr>
            <a:spLocks noGrp="1"/>
          </p:cNvSpPr>
          <p:nvPr>
            <p:ph type="ftr" sz="quarter" idx="3"/>
          </p:nvPr>
        </p:nvSpPr>
        <p:spPr>
          <a:xfrm>
            <a:off x="695326" y="6526800"/>
            <a:ext cx="3360109" cy="108000"/>
          </a:xfrm>
          <a:prstGeom prst="rect">
            <a:avLst/>
          </a:prstGeom>
        </p:spPr>
        <p:txBody>
          <a:bodyPr vert="horz" lIns="0" tIns="0" rIns="0" bIns="0" rtlCol="0" anchor="ctr"/>
          <a:lstStyle>
            <a:lvl1pPr algn="l">
              <a:defRPr sz="800" b="0">
                <a:solidFill>
                  <a:schemeClr val="tx1"/>
                </a:solidFill>
              </a:defRPr>
            </a:lvl1pPr>
          </a:lstStyle>
          <a:p>
            <a:r>
              <a:rPr lang="en-AU"/>
              <a:t>Institute for Teaching and Learning Innovation (ITaLI) – 4 February 2025</a:t>
            </a:r>
          </a:p>
        </p:txBody>
      </p:sp>
      <p:sp>
        <p:nvSpPr>
          <p:cNvPr id="7" name="Slide Number Placeholder 5"/>
          <p:cNvSpPr>
            <a:spLocks noGrp="1"/>
          </p:cNvSpPr>
          <p:nvPr>
            <p:ph type="sldNum" sz="quarter" idx="4"/>
          </p:nvPr>
        </p:nvSpPr>
        <p:spPr>
          <a:xfrm>
            <a:off x="11208568" y="652680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5" y="2030400"/>
            <a:ext cx="957600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E0FB2558-6228-01A8-6AA9-F913EDFCDE95}"/>
              </a:ext>
            </a:extLst>
          </p:cNvPr>
          <p:cNvPicPr preferRelativeResize="0">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a:off x="10314000" y="360001"/>
            <a:ext cx="1512000" cy="396445"/>
          </a:xfrm>
          <a:prstGeom prst="rect">
            <a:avLst/>
          </a:prstGeom>
        </p:spPr>
      </p:pic>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816" r:id="rId3"/>
    <p:sldLayoutId id="2147483817" r:id="rId4"/>
    <p:sldLayoutId id="2147483799" r:id="rId5"/>
    <p:sldLayoutId id="2147483800" r:id="rId6"/>
    <p:sldLayoutId id="2147483792" r:id="rId7"/>
    <p:sldLayoutId id="2147483802" r:id="rId8"/>
    <p:sldLayoutId id="2147483775" r:id="rId9"/>
    <p:sldLayoutId id="2147483650" r:id="rId10"/>
    <p:sldLayoutId id="2147483815" r:id="rId11"/>
    <p:sldLayoutId id="2147483652" r:id="rId12"/>
    <p:sldLayoutId id="2147483778" r:id="rId13"/>
    <p:sldLayoutId id="2147483804" r:id="rId14"/>
    <p:sldLayoutId id="2147483805" r:id="rId15"/>
    <p:sldLayoutId id="2147483803" r:id="rId16"/>
    <p:sldLayoutId id="2147483806" r:id="rId17"/>
    <p:sldLayoutId id="2147483779" r:id="rId18"/>
    <p:sldLayoutId id="2147483728" r:id="rId19"/>
    <p:sldLayoutId id="2147483656" r:id="rId20"/>
    <p:sldLayoutId id="2147483732" r:id="rId21"/>
    <p:sldLayoutId id="2147483793" r:id="rId22"/>
    <p:sldLayoutId id="2147483657" r:id="rId23"/>
    <p:sldLayoutId id="2147483765" r:id="rId24"/>
    <p:sldLayoutId id="2147483787" r:id="rId25"/>
    <p:sldLayoutId id="2147483788" r:id="rId26"/>
    <p:sldLayoutId id="2147483794" r:id="rId27"/>
    <p:sldLayoutId id="2147483795" r:id="rId28"/>
    <p:sldLayoutId id="2147483796" r:id="rId29"/>
    <p:sldLayoutId id="2147483791" r:id="rId30"/>
    <p:sldLayoutId id="2147483797" r:id="rId31"/>
    <p:sldLayoutId id="2147483790" r:id="rId32"/>
    <p:sldLayoutId id="2147483798" r:id="rId33"/>
    <p:sldLayoutId id="2147483768" r:id="rId34"/>
    <p:sldLayoutId id="2147483769" r:id="rId35"/>
    <p:sldLayoutId id="2147483770" r:id="rId36"/>
    <p:sldLayoutId id="2147483771" r:id="rId37"/>
    <p:sldLayoutId id="2147483789" r:id="rId38"/>
    <p:sldLayoutId id="2147483776" r:id="rId39"/>
    <p:sldLayoutId id="2147483777" r:id="rId40"/>
    <p:sldLayoutId id="2147483807" r:id="rId41"/>
    <p:sldLayoutId id="2147483808" r:id="rId42"/>
    <p:sldLayoutId id="2147483809" r:id="rId43"/>
    <p:sldLayoutId id="2147483810" r:id="rId44"/>
    <p:sldLayoutId id="2147483814" r:id="rId45"/>
    <p:sldLayoutId id="2147483811" r:id="rId46"/>
    <p:sldLayoutId id="2147483780" r:id="rId47"/>
    <p:sldLayoutId id="2147483801" r:id="rId48"/>
    <p:sldLayoutId id="2147483813" r:id="rId49"/>
    <p:sldLayoutId id="2147483812"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38" userDrawn="1">
          <p15:clr>
            <a:srgbClr val="F26B43"/>
          </p15:clr>
        </p15:guide>
        <p15:guide id="6" orient="horz" pos="3974" userDrawn="1">
          <p15:clr>
            <a:srgbClr val="F26B43"/>
          </p15:clr>
        </p15:guide>
        <p15:guide id="7" orient="horz" pos="436"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661" userDrawn="1">
          <p15:clr>
            <a:srgbClr val="F26B43"/>
          </p15:clr>
        </p15:guide>
        <p15:guide id="20" orient="horz" pos="193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openai.com/chatgpt/use-cases/student-writing-guide/?utm_source=substack&amp;utm_medium=email" TargetMode="External"/><Relationship Id="rId3" Type="http://schemas.openxmlformats.org/officeDocument/2006/relationships/hyperlink" Target="https://my.uq.edu.au/information-and-services/student-support/study-skills" TargetMode="External"/><Relationship Id="rId7" Type="http://schemas.openxmlformats.org/officeDocument/2006/relationships/hyperlink" Target="https://canvas.sydney.edu.au/courses/51655" TargetMode="External"/><Relationship Id="rId2" Type="http://schemas.openxmlformats.org/officeDocument/2006/relationships/hyperlink" Target="https://live-library-uq.pantheonsite.io/study-and-learning-support/training-and-workshops/online-and-person-workshops" TargetMode="External"/><Relationship Id="rId1" Type="http://schemas.openxmlformats.org/officeDocument/2006/relationships/slideLayout" Target="../slideLayouts/slideLayout11.xml"/><Relationship Id="rId6" Type="http://schemas.openxmlformats.org/officeDocument/2006/relationships/hyperlink" Target="https://rise.articulate.com/share/pagfqOsOIPHdkvqdt712MbhGFTpsvUXh#/" TargetMode="External"/><Relationship Id="rId5" Type="http://schemas.openxmlformats.org/officeDocument/2006/relationships/hyperlink" Target="https://live-library-uq.pantheonsite.io/study-and-learning-support/training-and-workshops/linkedin-learning-online-courses" TargetMode="External"/><Relationship Id="rId10" Type="http://schemas.openxmlformats.org/officeDocument/2006/relationships/image" Target="../media/image18.jpeg"/><Relationship Id="rId4" Type="http://schemas.openxmlformats.org/officeDocument/2006/relationships/hyperlink" Target="https://uq.pressbooks.pub/digital-essentials-artificial-intelligence/chapter/module-overview/" TargetMode="External"/><Relationship Id="rId9" Type="http://schemas.openxmlformats.org/officeDocument/2006/relationships/hyperlink" Target="https://web.library.uq.edu.au/study-and-learning-support/ai-student-hub"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eb.library.uq.edu.au/study-and-learning-support/ai-student-hub/acknowledge-and-reference-ai-use"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eb.library.uq.edu.au/study-and-learning-support/ai-student-hub" TargetMode="External"/><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hyperlink" Target="https://guides.library.uq.edu.au/referencing/ai-tools-assignments#s-lg-box-2236286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eb.library.uq.edu.au/study-and-learning-support/ai-student-hub"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hyperlink" Target="https://guides.library.uq.edu.au/referencing/ai-tools-assignments#s-lg-box-22362866"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eb.library.uq.edu.au/study-and-learning-support/ai-student-hub"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hyperlink" Target="https://guides.library.uq.edu.au/referencing/ai-tools-assignments#s-lg-box-2236286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svg"/><Relationship Id="rId4" Type="http://schemas.microsoft.com/office/2007/relationships/hdphoto" Target="../media/hdphoto1.wdp"/><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eb.library.uq.edu.au/study-and-learning-support/ai-student-hub"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eb.library.uq.edu.au/sites/default/files/2025-01/Checklist-for-ethical-AI-use.pdf"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6.emf"/><Relationship Id="rId4" Type="http://schemas.openxmlformats.org/officeDocument/2006/relationships/hyperlink" Target="https://web.library.uq.edu.au/study-and-learning-support/ai-student-hub"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y.uq.edu.au/information-and-services/information-technology/software-and-web-apps/uq-software-catalogue/adobe-software" TargetMode="External"/><Relationship Id="rId2" Type="http://schemas.openxmlformats.org/officeDocument/2006/relationships/hyperlink" Target="https://systems-training.its.uq.edu.au/systems/collaboration-tools/microsoft-365/microsoft-copilot-web-formerly-bing-chat-enterprise" TargetMode="Externa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hyperlink" Target="https://firefly.adobe.com/" TargetMode="External"/><Relationship Id="rId4" Type="http://schemas.openxmlformats.org/officeDocument/2006/relationships/hyperlink" Target="https://www.adobe.com/expr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315D-4215-4B60-D1B9-53223735877C}"/>
              </a:ext>
            </a:extLst>
          </p:cNvPr>
          <p:cNvSpPr>
            <a:spLocks noGrp="1"/>
          </p:cNvSpPr>
          <p:nvPr>
            <p:ph type="title"/>
          </p:nvPr>
        </p:nvSpPr>
        <p:spPr/>
        <p:txBody>
          <a:bodyPr/>
          <a:lstStyle/>
          <a:p>
            <a:r>
              <a:rPr lang="en-US"/>
              <a:t>Introduction to AI and UQ Support</a:t>
            </a:r>
          </a:p>
        </p:txBody>
      </p:sp>
    </p:spTree>
    <p:extLst>
      <p:ext uri="{BB962C8B-B14F-4D97-AF65-F5344CB8AC3E}">
        <p14:creationId xmlns:p14="http://schemas.microsoft.com/office/powerpoint/2010/main" val="215957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81332C-3AC5-41C4-1977-A8045771B32C}"/>
              </a:ext>
            </a:extLst>
          </p:cNvPr>
          <p:cNvSpPr>
            <a:spLocks noGrp="1"/>
          </p:cNvSpPr>
          <p:nvPr>
            <p:ph type="title"/>
          </p:nvPr>
        </p:nvSpPr>
        <p:spPr/>
        <p:txBody>
          <a:bodyPr/>
          <a:lstStyle/>
          <a:p>
            <a:r>
              <a:rPr lang="en-US"/>
              <a:t>Training and resources</a:t>
            </a:r>
          </a:p>
        </p:txBody>
      </p:sp>
      <p:sp>
        <p:nvSpPr>
          <p:cNvPr id="4" name="Footer Placeholder 3">
            <a:extLst>
              <a:ext uri="{FF2B5EF4-FFF2-40B4-BE49-F238E27FC236}">
                <a16:creationId xmlns:a16="http://schemas.microsoft.com/office/drawing/2014/main" id="{8EA32765-7337-0A0F-AF39-71293140EC83}"/>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8BC70010-BDF4-DEFE-25F6-2C811B3ADED5}"/>
              </a:ext>
            </a:extLst>
          </p:cNvPr>
          <p:cNvSpPr>
            <a:spLocks noGrp="1"/>
          </p:cNvSpPr>
          <p:nvPr>
            <p:ph type="sldNum" sz="quarter" idx="18"/>
          </p:nvPr>
        </p:nvSpPr>
        <p:spPr/>
        <p:txBody>
          <a:bodyPr/>
          <a:lstStyle/>
          <a:p>
            <a:fld id="{E917DE0E-AFB1-41FD-BC35-27DB61CA125F}" type="slidenum">
              <a:rPr lang="en-AU" smtClean="0"/>
              <a:pPr/>
              <a:t>10</a:t>
            </a:fld>
            <a:endParaRPr lang="en-AU"/>
          </a:p>
        </p:txBody>
      </p:sp>
      <p:sp>
        <p:nvSpPr>
          <p:cNvPr id="6" name="Content Placeholder 1">
            <a:extLst>
              <a:ext uri="{FF2B5EF4-FFF2-40B4-BE49-F238E27FC236}">
                <a16:creationId xmlns:a16="http://schemas.microsoft.com/office/drawing/2014/main" id="{8D0EEE53-005A-48EA-1AD1-85D109260EAC}"/>
              </a:ext>
            </a:extLst>
          </p:cNvPr>
          <p:cNvSpPr txBox="1">
            <a:spLocks/>
          </p:cNvSpPr>
          <p:nvPr/>
        </p:nvSpPr>
        <p:spPr>
          <a:xfrm>
            <a:off x="686049" y="1448768"/>
            <a:ext cx="6994127" cy="4537272"/>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600">
                <a:solidFill>
                  <a:srgbClr val="000000"/>
                </a:solidFill>
              </a:rPr>
              <a:t>Training workshops</a:t>
            </a:r>
          </a:p>
          <a:p>
            <a:pPr marL="285750" indent="-285750">
              <a:buFont typeface="Arial" panose="020B0604020202020204" pitchFamily="34" charset="0"/>
              <a:buChar char="•"/>
            </a:pPr>
            <a:r>
              <a:rPr lang="en-AU" sz="1600" b="0">
                <a:solidFill>
                  <a:srgbClr val="000000"/>
                </a:solidFill>
                <a:hlinkClick r:id="rId2"/>
              </a:rPr>
              <a:t>UQ Library</a:t>
            </a:r>
            <a:r>
              <a:rPr lang="en-AU" sz="1600" b="0">
                <a:solidFill>
                  <a:srgbClr val="000000"/>
                </a:solidFill>
              </a:rPr>
              <a:t> offers hands-on online and in-person workshops.</a:t>
            </a:r>
          </a:p>
          <a:p>
            <a:pPr marL="285750" indent="-285750">
              <a:buFont typeface="Arial" panose="020B0604020202020204" pitchFamily="34" charset="0"/>
              <a:buChar char="•"/>
            </a:pPr>
            <a:r>
              <a:rPr lang="en-AU" sz="1600" b="0">
                <a:solidFill>
                  <a:srgbClr val="000000"/>
                </a:solidFill>
              </a:rPr>
              <a:t>Student support through </a:t>
            </a:r>
            <a:r>
              <a:rPr lang="en-AU" sz="1600" b="0">
                <a:solidFill>
                  <a:srgbClr val="000000"/>
                </a:solidFill>
                <a:hlinkClick r:id="rId3"/>
              </a:rPr>
              <a:t>Study skills and learning advice</a:t>
            </a:r>
            <a:r>
              <a:rPr lang="en-AU" sz="1600" b="0">
                <a:solidFill>
                  <a:srgbClr val="000000"/>
                </a:solidFill>
              </a:rPr>
              <a:t> offers learning workshops.</a:t>
            </a:r>
          </a:p>
          <a:p>
            <a:pPr marL="285750" indent="-285750">
              <a:buFont typeface="Arial" panose="020B0604020202020204" pitchFamily="34" charset="0"/>
              <a:buChar char="•"/>
            </a:pPr>
            <a:endParaRPr lang="en-AU" sz="1600" b="0">
              <a:solidFill>
                <a:srgbClr val="000000"/>
              </a:solidFill>
            </a:endParaRPr>
          </a:p>
          <a:p>
            <a:r>
              <a:rPr lang="en-AU" sz="1600">
                <a:solidFill>
                  <a:srgbClr val="000000"/>
                </a:solidFill>
              </a:rPr>
              <a:t>Online self-paced guides</a:t>
            </a:r>
          </a:p>
          <a:p>
            <a:pPr marL="285750" indent="-285750">
              <a:buFont typeface="Arial" panose="020B0604020202020204" pitchFamily="34" charset="0"/>
              <a:buChar char="•"/>
            </a:pPr>
            <a:r>
              <a:rPr lang="en-AU" sz="1600" b="0">
                <a:solidFill>
                  <a:srgbClr val="000000"/>
                </a:solidFill>
                <a:hlinkClick r:id="rId4"/>
              </a:rPr>
              <a:t>Artificial Intelligence Digital Essentials module </a:t>
            </a:r>
            <a:endParaRPr lang="en-AU" sz="1600" b="0">
              <a:solidFill>
                <a:srgbClr val="000000"/>
              </a:solidFill>
            </a:endParaRPr>
          </a:p>
          <a:p>
            <a:pPr marL="285750" indent="-285750">
              <a:buFont typeface="Arial" panose="020B0604020202020204" pitchFamily="34" charset="0"/>
              <a:buChar char="•"/>
            </a:pPr>
            <a:r>
              <a:rPr lang="en-AU" sz="1600" b="0">
                <a:solidFill>
                  <a:srgbClr val="000000"/>
                </a:solidFill>
                <a:hlinkClick r:id="rId5"/>
              </a:rPr>
              <a:t>LinkedIn Learning online courses</a:t>
            </a:r>
            <a:endParaRPr lang="en-AU" sz="1600" b="0">
              <a:solidFill>
                <a:srgbClr val="000000"/>
              </a:solidFill>
            </a:endParaRPr>
          </a:p>
          <a:p>
            <a:pPr marL="285750" indent="-285750">
              <a:buFont typeface="Arial" panose="020B0604020202020204" pitchFamily="34" charset="0"/>
              <a:buChar char="•"/>
            </a:pPr>
            <a:r>
              <a:rPr lang="en-AU" sz="1600" b="0">
                <a:solidFill>
                  <a:srgbClr val="000000"/>
                </a:solidFill>
                <a:hlinkClick r:id="rId6"/>
              </a:rPr>
              <a:t>Generative AI Essential Guide: Unlock Your Learning Sciences at UQ </a:t>
            </a:r>
            <a:endParaRPr lang="en-AU" sz="1600" b="0">
              <a:solidFill>
                <a:srgbClr val="000000"/>
              </a:solidFill>
            </a:endParaRPr>
          </a:p>
          <a:p>
            <a:pPr marL="285750" indent="-285750">
              <a:buFont typeface="Arial" panose="020B0604020202020204" pitchFamily="34" charset="0"/>
              <a:buChar char="•"/>
            </a:pPr>
            <a:r>
              <a:rPr lang="en-AU" sz="1600" b="0">
                <a:solidFill>
                  <a:srgbClr val="000000"/>
                </a:solidFill>
              </a:rPr>
              <a:t>The University of Sydney’s </a:t>
            </a:r>
            <a:r>
              <a:rPr lang="en-AU" sz="1600" b="0">
                <a:solidFill>
                  <a:srgbClr val="000000"/>
                </a:solidFill>
                <a:hlinkClick r:id="rId7"/>
              </a:rPr>
              <a:t>AI in Education</a:t>
            </a:r>
            <a:endParaRPr lang="en-AU" sz="1600" b="0">
              <a:solidFill>
                <a:srgbClr val="000000"/>
              </a:solidFill>
            </a:endParaRPr>
          </a:p>
          <a:p>
            <a:pPr marL="285750" indent="-285750">
              <a:buFont typeface="Arial" panose="020B0604020202020204" pitchFamily="34" charset="0"/>
              <a:buChar char="•"/>
            </a:pPr>
            <a:r>
              <a:rPr lang="en-AU" sz="1600" b="0">
                <a:solidFill>
                  <a:srgbClr val="000000"/>
                </a:solidFill>
              </a:rPr>
              <a:t>Open AI’s </a:t>
            </a:r>
            <a:r>
              <a:rPr lang="en-AU" sz="1600" b="0">
                <a:solidFill>
                  <a:srgbClr val="000000"/>
                </a:solidFill>
                <a:hlinkClick r:id="rId8"/>
              </a:rPr>
              <a:t>A Student’s Guide to Writing with ChatGPT</a:t>
            </a:r>
            <a:endParaRPr lang="en-AU" sz="1600" b="0">
              <a:solidFill>
                <a:srgbClr val="000000"/>
              </a:solidFill>
            </a:endParaRPr>
          </a:p>
          <a:p>
            <a:r>
              <a:rPr lang="en-AU" sz="1600" b="0">
                <a:solidFill>
                  <a:srgbClr val="000000"/>
                </a:solidFill>
              </a:rPr>
              <a:t>Visit the </a:t>
            </a:r>
            <a:r>
              <a:rPr lang="en-AU" sz="1600" b="0">
                <a:solidFill>
                  <a:srgbClr val="000000"/>
                </a:solidFill>
                <a:hlinkClick r:id="rId9"/>
              </a:rPr>
              <a:t>AI Student Hub</a:t>
            </a:r>
            <a:r>
              <a:rPr lang="en-AU" sz="1600" b="0">
                <a:solidFill>
                  <a:srgbClr val="000000"/>
                </a:solidFill>
              </a:rPr>
              <a:t> for further guidance on AI access and training. </a:t>
            </a:r>
          </a:p>
        </p:txBody>
      </p:sp>
      <p:pic>
        <p:nvPicPr>
          <p:cNvPr id="7" name="Picture 6" descr="A person writing on a book&#10;&#10;AI-generated content may be incorrect.">
            <a:extLst>
              <a:ext uri="{FF2B5EF4-FFF2-40B4-BE49-F238E27FC236}">
                <a16:creationId xmlns:a16="http://schemas.microsoft.com/office/drawing/2014/main" id="{43891186-3E4B-B1BB-EAA4-5E0C7E41AF7D}"/>
              </a:ext>
            </a:extLst>
          </p:cNvPr>
          <p:cNvPicPr>
            <a:picLocks noChangeAspect="1"/>
          </p:cNvPicPr>
          <p:nvPr/>
        </p:nvPicPr>
        <p:blipFill>
          <a:blip r:embed="rId10"/>
          <a:stretch>
            <a:fillRect/>
          </a:stretch>
        </p:blipFill>
        <p:spPr>
          <a:xfrm>
            <a:off x="7824192" y="2204864"/>
            <a:ext cx="4016526" cy="2677684"/>
          </a:xfrm>
          <a:prstGeom prst="rect">
            <a:avLst/>
          </a:prstGeom>
        </p:spPr>
      </p:pic>
      <p:sp>
        <p:nvSpPr>
          <p:cNvPr id="8" name="TextBox 7">
            <a:extLst>
              <a:ext uri="{FF2B5EF4-FFF2-40B4-BE49-F238E27FC236}">
                <a16:creationId xmlns:a16="http://schemas.microsoft.com/office/drawing/2014/main" id="{741CADDE-75D6-B245-995C-43580D8226DD}"/>
              </a:ext>
            </a:extLst>
          </p:cNvPr>
          <p:cNvSpPr txBox="1"/>
          <p:nvPr/>
        </p:nvSpPr>
        <p:spPr>
          <a:xfrm>
            <a:off x="7824192" y="4882548"/>
            <a:ext cx="4016526" cy="230832"/>
          </a:xfrm>
          <a:prstGeom prst="rect">
            <a:avLst/>
          </a:prstGeom>
          <a:noFill/>
        </p:spPr>
        <p:txBody>
          <a:bodyPr wrap="square" rtlCol="0">
            <a:spAutoFit/>
          </a:bodyPr>
          <a:lstStyle/>
          <a:p>
            <a:pPr algn="ctr"/>
            <a:r>
              <a:rPr lang="en-US" sz="900" i="1"/>
              <a:t>Image source: THANANIT on Adobe Stock</a:t>
            </a:r>
          </a:p>
        </p:txBody>
      </p:sp>
    </p:spTree>
    <p:extLst>
      <p:ext uri="{BB962C8B-B14F-4D97-AF65-F5344CB8AC3E}">
        <p14:creationId xmlns:p14="http://schemas.microsoft.com/office/powerpoint/2010/main" val="1729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BF88-0101-6604-0F89-97F74EC4D909}"/>
              </a:ext>
            </a:extLst>
          </p:cNvPr>
          <p:cNvSpPr>
            <a:spLocks noGrp="1"/>
          </p:cNvSpPr>
          <p:nvPr>
            <p:ph type="title"/>
          </p:nvPr>
        </p:nvSpPr>
        <p:spPr/>
        <p:txBody>
          <a:bodyPr/>
          <a:lstStyle/>
          <a:p>
            <a:r>
              <a:rPr lang="en-US"/>
              <a:t>AI and your assessment</a:t>
            </a:r>
          </a:p>
        </p:txBody>
      </p:sp>
    </p:spTree>
    <p:extLst>
      <p:ext uri="{BB962C8B-B14F-4D97-AF65-F5344CB8AC3E}">
        <p14:creationId xmlns:p14="http://schemas.microsoft.com/office/powerpoint/2010/main" val="216934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2311BF-F4B1-AAA3-2AE2-08907D7560A1}"/>
              </a:ext>
            </a:extLst>
          </p:cNvPr>
          <p:cNvSpPr>
            <a:spLocks noGrp="1"/>
          </p:cNvSpPr>
          <p:nvPr>
            <p:ph sz="quarter" idx="10"/>
          </p:nvPr>
        </p:nvSpPr>
        <p:spPr>
          <a:xfrm>
            <a:off x="695326" y="1772816"/>
            <a:ext cx="5400674" cy="4645984"/>
          </a:xfrm>
        </p:spPr>
        <p:txBody>
          <a:bodyPr/>
          <a:lstStyle/>
          <a:p>
            <a:pPr algn="l"/>
            <a:r>
              <a:rPr lang="en-AU" sz="1600" b="0" i="0">
                <a:solidFill>
                  <a:srgbClr val="000000"/>
                </a:solidFill>
                <a:effectLst/>
                <a:latin typeface="Arial" panose="020B0604020202020204" pitchFamily="34" charset="0"/>
                <a:cs typeface="Arial" panose="020B0604020202020204" pitchFamily="34" charset="0"/>
              </a:rPr>
              <a:t>For </a:t>
            </a:r>
            <a:r>
              <a:rPr lang="en-AU" sz="1600" b="1" i="0">
                <a:solidFill>
                  <a:srgbClr val="000000"/>
                </a:solidFill>
                <a:effectLst/>
                <a:latin typeface="Arial" panose="020B0604020202020204" pitchFamily="34" charset="0"/>
                <a:cs typeface="Arial" panose="020B0604020202020204" pitchFamily="34" charset="0"/>
              </a:rPr>
              <a:t>every assessment task</a:t>
            </a:r>
            <a:r>
              <a:rPr lang="en-AU" sz="1600" b="0" i="0">
                <a:solidFill>
                  <a:srgbClr val="000000"/>
                </a:solidFill>
                <a:effectLst/>
                <a:latin typeface="Arial" panose="020B0604020202020204" pitchFamily="34" charset="0"/>
                <a:cs typeface="Arial" panose="020B0604020202020204" pitchFamily="34" charset="0"/>
              </a:rPr>
              <a:t>, before you submit it, answer these three questions:</a:t>
            </a:r>
          </a:p>
          <a:p>
            <a:pPr lvl="3">
              <a:buFont typeface="+mj-lt"/>
              <a:buAutoNum type="arabicPeriod"/>
            </a:pPr>
            <a:r>
              <a:rPr lang="en-AU" sz="1600" b="0" i="0">
                <a:solidFill>
                  <a:srgbClr val="000000"/>
                </a:solidFill>
                <a:effectLst/>
                <a:latin typeface="Arial" panose="020B0604020202020204" pitchFamily="34" charset="0"/>
                <a:cs typeface="Arial" panose="020B0604020202020204" pitchFamily="34" charset="0"/>
              </a:rPr>
              <a:t>Is this assessment task my intellectual and academic work? </a:t>
            </a:r>
          </a:p>
          <a:p>
            <a:pPr lvl="3">
              <a:buFont typeface="+mj-lt"/>
              <a:buAutoNum type="arabicPeriod"/>
            </a:pPr>
            <a:r>
              <a:rPr lang="en-AU" sz="1600" b="0" i="0">
                <a:solidFill>
                  <a:srgbClr val="000000"/>
                </a:solidFill>
                <a:effectLst/>
                <a:latin typeface="Arial" panose="020B0604020202020204" pitchFamily="34" charset="0"/>
                <a:cs typeface="Arial" panose="020B0604020202020204" pitchFamily="34" charset="0"/>
              </a:rPr>
              <a:t>Have I followed the instructions of my course coordinator about using and </a:t>
            </a:r>
            <a:r>
              <a:rPr lang="en-AU" sz="1600" b="0" i="0">
                <a:solidFill>
                  <a:srgbClr val="000000"/>
                </a:solidFill>
                <a:effectLst/>
                <a:latin typeface="Arial" panose="020B0604020202020204" pitchFamily="34" charset="0"/>
                <a:cs typeface="Arial" panose="020B0604020202020204" pitchFamily="34" charset="0"/>
                <a:hlinkClick r:id="rId2"/>
              </a:rPr>
              <a:t>acknowledging or referencing</a:t>
            </a:r>
            <a:r>
              <a:rPr lang="en-AU" sz="1600" b="0" i="0">
                <a:solidFill>
                  <a:srgbClr val="000000"/>
                </a:solidFill>
                <a:effectLst/>
                <a:latin typeface="Arial" panose="020B0604020202020204" pitchFamily="34" charset="0"/>
                <a:cs typeface="Arial" panose="020B0604020202020204" pitchFamily="34" charset="0"/>
              </a:rPr>
              <a:t> AI? </a:t>
            </a:r>
          </a:p>
          <a:p>
            <a:pPr lvl="3">
              <a:buFont typeface="+mj-lt"/>
              <a:buAutoNum type="arabicPeriod"/>
            </a:pPr>
            <a:r>
              <a:rPr lang="en-AU" sz="1600" b="0" i="0">
                <a:solidFill>
                  <a:srgbClr val="000000"/>
                </a:solidFill>
                <a:effectLst/>
                <a:latin typeface="Arial" panose="020B0604020202020204" pitchFamily="34" charset="0"/>
                <a:cs typeface="Arial" panose="020B0604020202020204" pitchFamily="34" charset="0"/>
              </a:rPr>
              <a:t>Am I submitting work that demonstrates my learning, skills, and abilities? </a:t>
            </a:r>
          </a:p>
          <a:p>
            <a:r>
              <a:rPr lang="en-AU" sz="1600" b="0" i="0">
                <a:solidFill>
                  <a:srgbClr val="000000"/>
                </a:solidFill>
                <a:effectLst/>
                <a:latin typeface="Arial" panose="020B0604020202020204" pitchFamily="34" charset="0"/>
                <a:cs typeface="Arial" panose="020B0604020202020204" pitchFamily="34" charset="0"/>
              </a:rPr>
              <a:t>If you </a:t>
            </a:r>
            <a:r>
              <a:rPr lang="en-AU" sz="1600" b="1" i="0">
                <a:solidFill>
                  <a:srgbClr val="000000"/>
                </a:solidFill>
                <a:effectLst/>
                <a:latin typeface="Arial" panose="020B0604020202020204" pitchFamily="34" charset="0"/>
                <a:cs typeface="Arial" panose="020B0604020202020204" pitchFamily="34" charset="0"/>
              </a:rPr>
              <a:t>answer no to any of these questions</a:t>
            </a:r>
            <a:r>
              <a:rPr lang="en-AU" sz="1600" b="0" i="0">
                <a:solidFill>
                  <a:srgbClr val="000000"/>
                </a:solidFill>
                <a:effectLst/>
                <a:latin typeface="Arial" panose="020B0604020202020204" pitchFamily="34" charset="0"/>
                <a:cs typeface="Arial" panose="020B0604020202020204" pitchFamily="34" charset="0"/>
              </a:rPr>
              <a:t>, then you could be breaking UQ’s AI rules. Why? Because: </a:t>
            </a:r>
          </a:p>
          <a:p>
            <a:pPr marL="171450" indent="-171450">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inappropriate use of AI is academic misconduct</a:t>
            </a:r>
          </a:p>
          <a:p>
            <a:pPr marL="171450" indent="-171450">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inappropriate acknowledgment of AI use is academic misconduct.</a:t>
            </a:r>
          </a:p>
        </p:txBody>
      </p:sp>
      <p:sp>
        <p:nvSpPr>
          <p:cNvPr id="3" name="Title 2">
            <a:extLst>
              <a:ext uri="{FF2B5EF4-FFF2-40B4-BE49-F238E27FC236}">
                <a16:creationId xmlns:a16="http://schemas.microsoft.com/office/drawing/2014/main" id="{ED24C6FF-1107-D2ED-AC68-E9DA8336387A}"/>
              </a:ext>
            </a:extLst>
          </p:cNvPr>
          <p:cNvSpPr>
            <a:spLocks noGrp="1"/>
          </p:cNvSpPr>
          <p:nvPr>
            <p:ph type="title"/>
          </p:nvPr>
        </p:nvSpPr>
        <p:spPr/>
        <p:txBody>
          <a:bodyPr/>
          <a:lstStyle/>
          <a:p>
            <a:r>
              <a:rPr lang="en-US"/>
              <a:t>Maintaining academic integrity</a:t>
            </a:r>
          </a:p>
        </p:txBody>
      </p:sp>
      <p:sp>
        <p:nvSpPr>
          <p:cNvPr id="4" name="Footer Placeholder 3">
            <a:extLst>
              <a:ext uri="{FF2B5EF4-FFF2-40B4-BE49-F238E27FC236}">
                <a16:creationId xmlns:a16="http://schemas.microsoft.com/office/drawing/2014/main" id="{D1FF9DA5-E057-BC84-4A18-1EDF0EEDFB3C}"/>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D1251810-96E1-2DD3-EB2D-AFDA1BB45CFB}"/>
              </a:ext>
            </a:extLst>
          </p:cNvPr>
          <p:cNvSpPr>
            <a:spLocks noGrp="1"/>
          </p:cNvSpPr>
          <p:nvPr>
            <p:ph type="sldNum" sz="quarter" idx="18"/>
          </p:nvPr>
        </p:nvSpPr>
        <p:spPr/>
        <p:txBody>
          <a:bodyPr/>
          <a:lstStyle/>
          <a:p>
            <a:fld id="{E917DE0E-AFB1-41FD-BC35-27DB61CA125F}" type="slidenum">
              <a:rPr lang="en-AU" smtClean="0"/>
              <a:pPr/>
              <a:t>12</a:t>
            </a:fld>
            <a:endParaRPr lang="en-AU"/>
          </a:p>
        </p:txBody>
      </p:sp>
      <p:grpSp>
        <p:nvGrpSpPr>
          <p:cNvPr id="10" name="Group 9">
            <a:extLst>
              <a:ext uri="{FF2B5EF4-FFF2-40B4-BE49-F238E27FC236}">
                <a16:creationId xmlns:a16="http://schemas.microsoft.com/office/drawing/2014/main" id="{85D69AF9-3060-5D41-0EDB-8A75A97B5B7A}"/>
              </a:ext>
            </a:extLst>
          </p:cNvPr>
          <p:cNvGrpSpPr/>
          <p:nvPr/>
        </p:nvGrpSpPr>
        <p:grpSpPr>
          <a:xfrm>
            <a:off x="6312024" y="2459466"/>
            <a:ext cx="5726141" cy="3557629"/>
            <a:chOff x="6457227" y="2174755"/>
            <a:chExt cx="5726141" cy="3557629"/>
          </a:xfrm>
        </p:grpSpPr>
        <p:sp>
          <p:nvSpPr>
            <p:cNvPr id="9" name="TextBox 8">
              <a:extLst>
                <a:ext uri="{FF2B5EF4-FFF2-40B4-BE49-F238E27FC236}">
                  <a16:creationId xmlns:a16="http://schemas.microsoft.com/office/drawing/2014/main" id="{46100DF0-D376-CE1A-268F-A0D828A817F5}"/>
                </a:ext>
              </a:extLst>
            </p:cNvPr>
            <p:cNvSpPr txBox="1"/>
            <p:nvPr/>
          </p:nvSpPr>
          <p:spPr>
            <a:xfrm>
              <a:off x="6457227" y="5501552"/>
              <a:ext cx="5726141" cy="230832"/>
            </a:xfrm>
            <a:prstGeom prst="rect">
              <a:avLst/>
            </a:prstGeom>
            <a:noFill/>
          </p:spPr>
          <p:txBody>
            <a:bodyPr wrap="square" lIns="91440" tIns="45720" rIns="91440" bIns="45720" rtlCol="0" anchor="t">
              <a:spAutoFit/>
            </a:bodyPr>
            <a:lstStyle/>
            <a:p>
              <a:pPr algn="ctr"/>
              <a:r>
                <a:rPr lang="en-US" sz="900" i="1"/>
                <a:t>Image source: </a:t>
              </a:r>
              <a:r>
                <a:rPr lang="en-US" sz="900" i="1" err="1"/>
                <a:t>peshkova</a:t>
              </a:r>
              <a:r>
                <a:rPr lang="en-US" sz="900" i="1"/>
                <a:t> on Adobe Stock</a:t>
              </a:r>
              <a:endParaRPr lang="en-US" sz="900" i="1">
                <a:cs typeface="Arial"/>
              </a:endParaRPr>
            </a:p>
          </p:txBody>
        </p:sp>
        <p:pic>
          <p:nvPicPr>
            <p:cNvPr id="7" name="Picture 6" descr="A finger pointing at a brain&#10;&#10;AI-generated content may be incorrect.">
              <a:extLst>
                <a:ext uri="{FF2B5EF4-FFF2-40B4-BE49-F238E27FC236}">
                  <a16:creationId xmlns:a16="http://schemas.microsoft.com/office/drawing/2014/main" id="{A8B72A59-80C5-A1E2-7679-659322BC1584}"/>
                </a:ext>
              </a:extLst>
            </p:cNvPr>
            <p:cNvPicPr>
              <a:picLocks noChangeAspect="1"/>
            </p:cNvPicPr>
            <p:nvPr/>
          </p:nvPicPr>
          <p:blipFill>
            <a:blip r:embed="rId3"/>
            <a:stretch>
              <a:fillRect/>
            </a:stretch>
          </p:blipFill>
          <p:spPr>
            <a:xfrm>
              <a:off x="6889274" y="2174755"/>
              <a:ext cx="4990196" cy="3326797"/>
            </a:xfrm>
            <a:prstGeom prst="rect">
              <a:avLst/>
            </a:prstGeom>
          </p:spPr>
        </p:pic>
      </p:grpSp>
      <p:sp>
        <p:nvSpPr>
          <p:cNvPr id="12" name="TextBox 11">
            <a:extLst>
              <a:ext uri="{FF2B5EF4-FFF2-40B4-BE49-F238E27FC236}">
                <a16:creationId xmlns:a16="http://schemas.microsoft.com/office/drawing/2014/main" id="{8A3D41AC-8077-BC36-B2AB-25869F56086B}"/>
              </a:ext>
            </a:extLst>
          </p:cNvPr>
          <p:cNvSpPr txBox="1"/>
          <p:nvPr/>
        </p:nvSpPr>
        <p:spPr>
          <a:xfrm>
            <a:off x="6744071" y="1583640"/>
            <a:ext cx="4990196" cy="738664"/>
          </a:xfrm>
          <a:prstGeom prst="rect">
            <a:avLst/>
          </a:prstGeom>
          <a:solidFill>
            <a:schemeClr val="bg2"/>
          </a:solidFill>
        </p:spPr>
        <p:txBody>
          <a:bodyPr wrap="square">
            <a:spAutoFit/>
          </a:bodyPr>
          <a:lstStyle/>
          <a:p>
            <a:pPr algn="ctr"/>
            <a:r>
              <a:rPr lang="en-AU" sz="1400">
                <a:solidFill>
                  <a:srgbClr val="000000"/>
                </a:solidFill>
                <a:effectLst/>
                <a:latin typeface="Arial" panose="020B0604020202020204" pitchFamily="34" charset="0"/>
                <a:cs typeface="Arial" panose="020B0604020202020204" pitchFamily="34" charset="0"/>
              </a:rPr>
              <a:t>Acknowledging and referencing how you have used Artificial intelligence (AI) for your assessment shows honesty, transparency, and respect for the work of others.</a:t>
            </a:r>
          </a:p>
        </p:txBody>
      </p:sp>
    </p:spTree>
    <p:extLst>
      <p:ext uri="{BB962C8B-B14F-4D97-AF65-F5344CB8AC3E}">
        <p14:creationId xmlns:p14="http://schemas.microsoft.com/office/powerpoint/2010/main" val="323522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EC6FC4AD-C193-9D79-AF0F-F36E182726FD}"/>
              </a:ext>
            </a:extLst>
          </p:cNvPr>
          <p:cNvGraphicFramePr>
            <a:graphicFrameLocks noGrp="1"/>
          </p:cNvGraphicFramePr>
          <p:nvPr>
            <p:ph sz="quarter" idx="10"/>
            <p:extLst>
              <p:ext uri="{D42A27DB-BD31-4B8C-83A1-F6EECF244321}">
                <p14:modId xmlns:p14="http://schemas.microsoft.com/office/powerpoint/2010/main" val="3982318795"/>
              </p:ext>
            </p:extLst>
          </p:nvPr>
        </p:nvGraphicFramePr>
        <p:xfrm>
          <a:off x="695325" y="2030413"/>
          <a:ext cx="9577388" cy="2422840"/>
        </p:xfrm>
        <a:graphic>
          <a:graphicData uri="http://schemas.openxmlformats.org/drawingml/2006/table">
            <a:tbl>
              <a:tblPr firstRow="1" bandRow="1">
                <a:tableStyleId>{5C22544A-7EE6-4342-B048-85BDC9FD1C3A}</a:tableStyleId>
              </a:tblPr>
              <a:tblGrid>
                <a:gridCol w="2394347">
                  <a:extLst>
                    <a:ext uri="{9D8B030D-6E8A-4147-A177-3AD203B41FA5}">
                      <a16:colId xmlns:a16="http://schemas.microsoft.com/office/drawing/2014/main" val="2827364135"/>
                    </a:ext>
                  </a:extLst>
                </a:gridCol>
                <a:gridCol w="2394347">
                  <a:extLst>
                    <a:ext uri="{9D8B030D-6E8A-4147-A177-3AD203B41FA5}">
                      <a16:colId xmlns:a16="http://schemas.microsoft.com/office/drawing/2014/main" val="2775765253"/>
                    </a:ext>
                  </a:extLst>
                </a:gridCol>
                <a:gridCol w="2394347">
                  <a:extLst>
                    <a:ext uri="{9D8B030D-6E8A-4147-A177-3AD203B41FA5}">
                      <a16:colId xmlns:a16="http://schemas.microsoft.com/office/drawing/2014/main" val="2968481780"/>
                    </a:ext>
                  </a:extLst>
                </a:gridCol>
                <a:gridCol w="2394347">
                  <a:extLst>
                    <a:ext uri="{9D8B030D-6E8A-4147-A177-3AD203B41FA5}">
                      <a16:colId xmlns:a16="http://schemas.microsoft.com/office/drawing/2014/main" val="3687373153"/>
                    </a:ext>
                  </a:extLst>
                </a:gridCol>
              </a:tblGrid>
              <a:tr h="370840">
                <a:tc>
                  <a:txBody>
                    <a:bodyPr/>
                    <a:lstStyle/>
                    <a:p>
                      <a:r>
                        <a:rPr lang="en-US"/>
                        <a:t>Assessment task</a:t>
                      </a:r>
                    </a:p>
                  </a:txBody>
                  <a:tcPr/>
                </a:tc>
                <a:tc>
                  <a:txBody>
                    <a:bodyPr/>
                    <a:lstStyle/>
                    <a:p>
                      <a:r>
                        <a:rPr lang="en-US"/>
                        <a:t>Weight</a:t>
                      </a:r>
                    </a:p>
                  </a:txBody>
                  <a:tcPr/>
                </a:tc>
                <a:tc>
                  <a:txBody>
                    <a:bodyPr/>
                    <a:lstStyle/>
                    <a:p>
                      <a:r>
                        <a:rPr lang="en-US"/>
                        <a:t>Due date</a:t>
                      </a:r>
                    </a:p>
                  </a:txBody>
                  <a:tcPr/>
                </a:tc>
                <a:tc>
                  <a:txBody>
                    <a:bodyPr/>
                    <a:lstStyle/>
                    <a:p>
                      <a:r>
                        <a:rPr lang="en-US"/>
                        <a:t>AI use</a:t>
                      </a:r>
                    </a:p>
                  </a:txBody>
                  <a:tcPr/>
                </a:tc>
                <a:extLst>
                  <a:ext uri="{0D108BD9-81ED-4DB2-BD59-A6C34878D82A}">
                    <a16:rowId xmlns:a16="http://schemas.microsoft.com/office/drawing/2014/main" val="3484552215"/>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Law reform submission </a:t>
                      </a:r>
                    </a:p>
                  </a:txBody>
                  <a:tcPr anchor="ctr"/>
                </a:tc>
                <a:tc>
                  <a:txBody>
                    <a:bodyPr/>
                    <a:lstStyle/>
                    <a:p>
                      <a:pPr algn="ctr"/>
                      <a:r>
                        <a:rPr lang="en-US"/>
                        <a:t>20%</a:t>
                      </a:r>
                    </a:p>
                  </a:txBody>
                  <a:tcPr anchor="ctr"/>
                </a:tc>
                <a:tc>
                  <a:txBody>
                    <a:bodyPr/>
                    <a:lstStyle/>
                    <a:p>
                      <a:pPr algn="ctr"/>
                      <a:r>
                        <a:rPr lang="en-US"/>
                        <a:t>Week 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Can use AI</a:t>
                      </a:r>
                    </a:p>
                  </a:txBody>
                  <a:tcPr anchor="ctr"/>
                </a:tc>
                <a:extLst>
                  <a:ext uri="{0D108BD9-81ED-4DB2-BD59-A6C34878D82A}">
                    <a16:rowId xmlns:a16="http://schemas.microsoft.com/office/drawing/2014/main" val="920585179"/>
                  </a:ext>
                </a:extLst>
              </a:tr>
              <a:tr h="684000">
                <a:tc>
                  <a:txBody>
                    <a:bodyPr/>
                    <a:lstStyle/>
                    <a:p>
                      <a:r>
                        <a:rPr lang="en-US"/>
                        <a:t>Law reform defense</a:t>
                      </a:r>
                    </a:p>
                  </a:txBody>
                  <a:tcPr anchor="ctr"/>
                </a:tc>
                <a:tc>
                  <a:txBody>
                    <a:bodyPr/>
                    <a:lstStyle/>
                    <a:p>
                      <a:pPr algn="ctr"/>
                      <a:r>
                        <a:rPr lang="en-US"/>
                        <a:t>30%</a:t>
                      </a:r>
                    </a:p>
                  </a:txBody>
                  <a:tcPr anchor="ctr"/>
                </a:tc>
                <a:tc>
                  <a:txBody>
                    <a:bodyPr/>
                    <a:lstStyle/>
                    <a:p>
                      <a:pPr algn="ctr"/>
                      <a:r>
                        <a:rPr lang="en-US"/>
                        <a:t>Week 8</a:t>
                      </a:r>
                    </a:p>
                  </a:txBody>
                  <a:tcPr anchor="ctr"/>
                </a:tc>
                <a:tc>
                  <a:txBody>
                    <a:bodyPr/>
                    <a:lstStyle/>
                    <a:p>
                      <a:pPr algn="ctr"/>
                      <a:r>
                        <a:rPr lang="en-US"/>
                        <a:t>Cannot use AI</a:t>
                      </a:r>
                    </a:p>
                  </a:txBody>
                  <a:tcPr anchor="ctr"/>
                </a:tc>
                <a:extLst>
                  <a:ext uri="{0D108BD9-81ED-4DB2-BD59-A6C34878D82A}">
                    <a16:rowId xmlns:a16="http://schemas.microsoft.com/office/drawing/2014/main" val="3345153638"/>
                  </a:ext>
                </a:extLst>
              </a:tr>
              <a:tr h="684000">
                <a:tc>
                  <a:txBody>
                    <a:bodyPr/>
                    <a:lstStyle/>
                    <a:p>
                      <a:r>
                        <a:rPr lang="en-US"/>
                        <a:t>End of semester exam</a:t>
                      </a:r>
                    </a:p>
                  </a:txBody>
                  <a:tcPr anchor="ctr"/>
                </a:tc>
                <a:tc>
                  <a:txBody>
                    <a:bodyPr/>
                    <a:lstStyle/>
                    <a:p>
                      <a:pPr algn="ctr"/>
                      <a:r>
                        <a:rPr lang="en-US"/>
                        <a:t>50%</a:t>
                      </a:r>
                    </a:p>
                  </a:txBody>
                  <a:tcPr anchor="ctr"/>
                </a:tc>
                <a:tc>
                  <a:txBody>
                    <a:bodyPr/>
                    <a:lstStyle/>
                    <a:p>
                      <a:pPr algn="ctr"/>
                      <a:r>
                        <a:rPr lang="en-US"/>
                        <a:t>Examination period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Cannot use AI</a:t>
                      </a:r>
                    </a:p>
                  </a:txBody>
                  <a:tcPr anchor="ctr"/>
                </a:tc>
                <a:extLst>
                  <a:ext uri="{0D108BD9-81ED-4DB2-BD59-A6C34878D82A}">
                    <a16:rowId xmlns:a16="http://schemas.microsoft.com/office/drawing/2014/main" val="2161030509"/>
                  </a:ext>
                </a:extLst>
              </a:tr>
            </a:tbl>
          </a:graphicData>
        </a:graphic>
      </p:graphicFrame>
      <p:sp>
        <p:nvSpPr>
          <p:cNvPr id="3" name="Title 2">
            <a:extLst>
              <a:ext uri="{FF2B5EF4-FFF2-40B4-BE49-F238E27FC236}">
                <a16:creationId xmlns:a16="http://schemas.microsoft.com/office/drawing/2014/main" id="{50BBD74F-8FAD-C958-F9C2-0F632AC33D32}"/>
              </a:ext>
            </a:extLst>
          </p:cNvPr>
          <p:cNvSpPr>
            <a:spLocks noGrp="1"/>
          </p:cNvSpPr>
          <p:nvPr>
            <p:ph type="title"/>
          </p:nvPr>
        </p:nvSpPr>
        <p:spPr/>
        <p:txBody>
          <a:bodyPr/>
          <a:lstStyle/>
          <a:p>
            <a:r>
              <a:rPr lang="en-US"/>
              <a:t>Your assessment in this course</a:t>
            </a:r>
          </a:p>
        </p:txBody>
      </p:sp>
      <p:sp>
        <p:nvSpPr>
          <p:cNvPr id="4" name="Footer Placeholder 3">
            <a:extLst>
              <a:ext uri="{FF2B5EF4-FFF2-40B4-BE49-F238E27FC236}">
                <a16:creationId xmlns:a16="http://schemas.microsoft.com/office/drawing/2014/main" id="{5B2A8E9F-22E7-55EE-8386-64651ADCDB61}"/>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BF5C2D03-DB02-D383-91C1-F6CED348C752}"/>
              </a:ext>
            </a:extLst>
          </p:cNvPr>
          <p:cNvSpPr>
            <a:spLocks noGrp="1"/>
          </p:cNvSpPr>
          <p:nvPr>
            <p:ph type="sldNum" sz="quarter" idx="18"/>
          </p:nvPr>
        </p:nvSpPr>
        <p:spPr/>
        <p:txBody>
          <a:bodyPr/>
          <a:lstStyle/>
          <a:p>
            <a:fld id="{E917DE0E-AFB1-41FD-BC35-27DB61CA125F}" type="slidenum">
              <a:rPr lang="en-AU" smtClean="0"/>
              <a:pPr/>
              <a:t>13</a:t>
            </a:fld>
            <a:endParaRPr lang="en-AU"/>
          </a:p>
        </p:txBody>
      </p:sp>
      <p:sp>
        <p:nvSpPr>
          <p:cNvPr id="6" name="Text Placeholder 5">
            <a:extLst>
              <a:ext uri="{FF2B5EF4-FFF2-40B4-BE49-F238E27FC236}">
                <a16:creationId xmlns:a16="http://schemas.microsoft.com/office/drawing/2014/main" id="{BAF423A6-B4F8-B770-293C-A9429062653A}"/>
              </a:ext>
            </a:extLst>
          </p:cNvPr>
          <p:cNvSpPr>
            <a:spLocks noGrp="1"/>
          </p:cNvSpPr>
          <p:nvPr>
            <p:ph type="body" sz="quarter" idx="31"/>
          </p:nvPr>
        </p:nvSpPr>
        <p:spPr/>
        <p:txBody>
          <a:bodyPr/>
          <a:lstStyle/>
          <a:p>
            <a:r>
              <a:rPr lang="en-US"/>
              <a:t>LAWS1234 Introduction to Law</a:t>
            </a:r>
          </a:p>
        </p:txBody>
      </p:sp>
    </p:spTree>
    <p:extLst>
      <p:ext uri="{BB962C8B-B14F-4D97-AF65-F5344CB8AC3E}">
        <p14:creationId xmlns:p14="http://schemas.microsoft.com/office/powerpoint/2010/main" val="128447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2D0E4-FC4A-AFB5-D563-64A92FD136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6A5F4-FC60-87ED-E8A4-B05AC28DF7A8}"/>
              </a:ext>
            </a:extLst>
          </p:cNvPr>
          <p:cNvSpPr>
            <a:spLocks noGrp="1"/>
          </p:cNvSpPr>
          <p:nvPr>
            <p:ph sz="quarter" idx="10"/>
          </p:nvPr>
        </p:nvSpPr>
        <p:spPr>
          <a:xfrm>
            <a:off x="695326" y="1700808"/>
            <a:ext cx="5616698" cy="4393232"/>
          </a:xfrm>
        </p:spPr>
        <p:txBody>
          <a:bodyPr/>
          <a:lstStyle/>
          <a:p>
            <a:pPr marL="285750" indent="-285750">
              <a:buFont typeface="Arial" panose="020B0604020202020204" pitchFamily="34" charset="0"/>
              <a:buChar char="•"/>
            </a:pPr>
            <a:r>
              <a:rPr lang="en-US" sz="1600" b="0">
                <a:solidFill>
                  <a:srgbClr val="000000"/>
                </a:solidFill>
              </a:rPr>
              <a:t>Topic questions on an area of law reform will be added; you will select ONE of these topics for your submission. </a:t>
            </a:r>
          </a:p>
          <a:p>
            <a:pPr marL="285750" indent="-285750">
              <a:buFont typeface="Arial" panose="020B0604020202020204" pitchFamily="34" charset="0"/>
              <a:buChar char="•"/>
            </a:pPr>
            <a:r>
              <a:rPr lang="en-US" sz="1600" b="0">
                <a:solidFill>
                  <a:srgbClr val="000000"/>
                </a:solidFill>
              </a:rPr>
              <a:t>Expected to use course materials and conduct independent research and analysis on the chosen area of law reform. </a:t>
            </a:r>
          </a:p>
          <a:p>
            <a:pPr marL="285750" indent="-285750">
              <a:buFont typeface="Arial" panose="020B0604020202020204" pitchFamily="34" charset="0"/>
              <a:buChar char="•"/>
            </a:pPr>
            <a:r>
              <a:rPr lang="en-US" sz="1600" b="0">
                <a:solidFill>
                  <a:srgbClr val="000000"/>
                </a:solidFill>
              </a:rPr>
              <a:t>Report should include an outline of the current state of the law, identify existing problems and deficiencies, and a potential reform proposal. </a:t>
            </a:r>
          </a:p>
          <a:p>
            <a:pPr marL="285750" indent="-285750">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Word count: 2000 </a:t>
            </a:r>
            <a:r>
              <a:rPr lang="en-AU" sz="1600" b="0" i="0">
                <a:solidFill>
                  <a:srgbClr val="040C28"/>
                </a:solidFill>
                <a:effectLst/>
                <a:latin typeface="Arial" panose="020B0604020202020204" pitchFamily="34" charset="0"/>
                <a:cs typeface="Arial" panose="020B0604020202020204" pitchFamily="34" charset="0"/>
              </a:rPr>
              <a:t>± </a:t>
            </a:r>
            <a:r>
              <a:rPr lang="en-US" sz="1600" b="0">
                <a:solidFill>
                  <a:srgbClr val="000000"/>
                </a:solidFill>
                <a:latin typeface="Arial" panose="020B0604020202020204" pitchFamily="34" charset="0"/>
                <a:cs typeface="Arial" panose="020B0604020202020204" pitchFamily="34" charset="0"/>
              </a:rPr>
              <a:t>10%</a:t>
            </a:r>
          </a:p>
          <a:p>
            <a:pPr marL="285750" indent="-285750">
              <a:buFont typeface="Arial" panose="020B0604020202020204" pitchFamily="34" charset="0"/>
              <a:buChar char="•"/>
            </a:pPr>
            <a:r>
              <a:rPr lang="en-US" sz="1600" b="0">
                <a:solidFill>
                  <a:srgbClr val="000000"/>
                </a:solidFill>
              </a:rPr>
              <a:t>You can use AI – where AI tools are used, they must be acknowledged.</a:t>
            </a:r>
          </a:p>
        </p:txBody>
      </p:sp>
      <p:sp>
        <p:nvSpPr>
          <p:cNvPr id="3" name="Title 2">
            <a:extLst>
              <a:ext uri="{FF2B5EF4-FFF2-40B4-BE49-F238E27FC236}">
                <a16:creationId xmlns:a16="http://schemas.microsoft.com/office/drawing/2014/main" id="{E785E60E-D28D-2BFC-CCF4-A42FE0501936}"/>
              </a:ext>
            </a:extLst>
          </p:cNvPr>
          <p:cNvSpPr>
            <a:spLocks noGrp="1"/>
          </p:cNvSpPr>
          <p:nvPr>
            <p:ph type="title"/>
          </p:nvPr>
        </p:nvSpPr>
        <p:spPr/>
        <p:txBody>
          <a:bodyPr/>
          <a:lstStyle/>
          <a:p>
            <a:r>
              <a:rPr lang="en-US"/>
              <a:t>Assessment 1 – Law Reform Submission</a:t>
            </a:r>
          </a:p>
        </p:txBody>
      </p:sp>
      <p:sp>
        <p:nvSpPr>
          <p:cNvPr id="4" name="Footer Placeholder 3">
            <a:extLst>
              <a:ext uri="{FF2B5EF4-FFF2-40B4-BE49-F238E27FC236}">
                <a16:creationId xmlns:a16="http://schemas.microsoft.com/office/drawing/2014/main" id="{37412BE1-DC75-3458-F478-08CD41FA18DE}"/>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093ECEAB-2BD2-9B0E-C266-D982586288E5}"/>
              </a:ext>
            </a:extLst>
          </p:cNvPr>
          <p:cNvSpPr>
            <a:spLocks noGrp="1"/>
          </p:cNvSpPr>
          <p:nvPr>
            <p:ph type="sldNum" sz="quarter" idx="18"/>
          </p:nvPr>
        </p:nvSpPr>
        <p:spPr/>
        <p:txBody>
          <a:bodyPr/>
          <a:lstStyle/>
          <a:p>
            <a:fld id="{E917DE0E-AFB1-41FD-BC35-27DB61CA125F}" type="slidenum">
              <a:rPr lang="en-AU" smtClean="0"/>
              <a:pPr/>
              <a:t>14</a:t>
            </a:fld>
            <a:endParaRPr lang="en-AU"/>
          </a:p>
        </p:txBody>
      </p:sp>
      <p:sp>
        <p:nvSpPr>
          <p:cNvPr id="7" name="Rectangle 6">
            <a:extLst>
              <a:ext uri="{FF2B5EF4-FFF2-40B4-BE49-F238E27FC236}">
                <a16:creationId xmlns:a16="http://schemas.microsoft.com/office/drawing/2014/main" id="{04A18689-A1F3-E87D-96E1-5443C28E30C7}"/>
              </a:ext>
            </a:extLst>
          </p:cNvPr>
          <p:cNvSpPr/>
          <p:nvPr/>
        </p:nvSpPr>
        <p:spPr>
          <a:xfrm>
            <a:off x="6744072" y="1700808"/>
            <a:ext cx="4752528" cy="4393232"/>
          </a:xfrm>
          <a:prstGeom prst="rect">
            <a:avLst/>
          </a:prstGeom>
          <a:solidFill>
            <a:srgbClr val="4085C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B12D2C4-E563-2A12-792B-E473AF1458D8}"/>
              </a:ext>
            </a:extLst>
          </p:cNvPr>
          <p:cNvSpPr txBox="1"/>
          <p:nvPr/>
        </p:nvSpPr>
        <p:spPr>
          <a:xfrm>
            <a:off x="6960096" y="1844824"/>
            <a:ext cx="4248472" cy="2031325"/>
          </a:xfrm>
          <a:prstGeom prst="rect">
            <a:avLst/>
          </a:prstGeom>
          <a:noFill/>
        </p:spPr>
        <p:txBody>
          <a:bodyPr wrap="square" rtlCol="0">
            <a:spAutoFit/>
          </a:bodyPr>
          <a:lstStyle/>
          <a:p>
            <a:r>
              <a:rPr lang="en-US" b="1">
                <a:solidFill>
                  <a:schemeClr val="bg1"/>
                </a:solidFill>
              </a:rPr>
              <a:t>Acknowledging use of AI</a:t>
            </a:r>
          </a:p>
          <a:p>
            <a:endParaRPr lang="en-US">
              <a:solidFill>
                <a:schemeClr val="bg1"/>
              </a:solidFill>
            </a:endParaRPr>
          </a:p>
          <a:p>
            <a:r>
              <a:rPr lang="en-US" sz="1800" b="0">
                <a:solidFill>
                  <a:schemeClr val="bg1"/>
                </a:solidFill>
              </a:rPr>
              <a:t>For this assessment item, you will be required to acknowledge use of AI in a cover sheet. This includes identifying what tools you used and what you used them for.</a:t>
            </a:r>
          </a:p>
        </p:txBody>
      </p:sp>
    </p:spTree>
    <p:extLst>
      <p:ext uri="{BB962C8B-B14F-4D97-AF65-F5344CB8AC3E}">
        <p14:creationId xmlns:p14="http://schemas.microsoft.com/office/powerpoint/2010/main" val="841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A43ACF-56CD-63A6-39D1-239F085098D3}"/>
              </a:ext>
            </a:extLst>
          </p:cNvPr>
          <p:cNvSpPr>
            <a:spLocks noGrp="1"/>
          </p:cNvSpPr>
          <p:nvPr>
            <p:ph type="title"/>
          </p:nvPr>
        </p:nvSpPr>
        <p:spPr/>
        <p:txBody>
          <a:bodyPr/>
          <a:lstStyle/>
          <a:p>
            <a:r>
              <a:rPr lang="en-US"/>
              <a:t>Assessment 1 – Law Reform Submission</a:t>
            </a:r>
          </a:p>
        </p:txBody>
      </p:sp>
      <p:sp>
        <p:nvSpPr>
          <p:cNvPr id="4" name="Footer Placeholder 3">
            <a:extLst>
              <a:ext uri="{FF2B5EF4-FFF2-40B4-BE49-F238E27FC236}">
                <a16:creationId xmlns:a16="http://schemas.microsoft.com/office/drawing/2014/main" id="{451AB39F-DC08-DCCF-A707-94C9CA30F0E7}"/>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9145E5CF-BA30-9146-5D68-D8263D1D60DC}"/>
              </a:ext>
            </a:extLst>
          </p:cNvPr>
          <p:cNvSpPr>
            <a:spLocks noGrp="1"/>
          </p:cNvSpPr>
          <p:nvPr>
            <p:ph type="sldNum" sz="quarter" idx="18"/>
          </p:nvPr>
        </p:nvSpPr>
        <p:spPr/>
        <p:txBody>
          <a:bodyPr/>
          <a:lstStyle/>
          <a:p>
            <a:fld id="{E917DE0E-AFB1-41FD-BC35-27DB61CA125F}" type="slidenum">
              <a:rPr lang="en-AU" smtClean="0"/>
              <a:pPr/>
              <a:t>15</a:t>
            </a:fld>
            <a:endParaRPr lang="en-AU"/>
          </a:p>
        </p:txBody>
      </p:sp>
      <p:sp>
        <p:nvSpPr>
          <p:cNvPr id="6" name="Text Placeholder 5">
            <a:extLst>
              <a:ext uri="{FF2B5EF4-FFF2-40B4-BE49-F238E27FC236}">
                <a16:creationId xmlns:a16="http://schemas.microsoft.com/office/drawing/2014/main" id="{23F0797C-3013-CC4B-9A44-1C200698CA3D}"/>
              </a:ext>
            </a:extLst>
          </p:cNvPr>
          <p:cNvSpPr>
            <a:spLocks noGrp="1"/>
          </p:cNvSpPr>
          <p:nvPr>
            <p:ph type="body" sz="quarter" idx="31"/>
          </p:nvPr>
        </p:nvSpPr>
        <p:spPr/>
        <p:txBody>
          <a:bodyPr/>
          <a:lstStyle/>
          <a:p>
            <a:r>
              <a:rPr lang="en-US"/>
              <a:t>Assessment coversheet</a:t>
            </a:r>
          </a:p>
        </p:txBody>
      </p:sp>
      <p:pic>
        <p:nvPicPr>
          <p:cNvPr id="7" name="Picture 6">
            <a:extLst>
              <a:ext uri="{FF2B5EF4-FFF2-40B4-BE49-F238E27FC236}">
                <a16:creationId xmlns:a16="http://schemas.microsoft.com/office/drawing/2014/main" id="{7F1BE633-8269-0603-0F72-34868A854345}"/>
              </a:ext>
            </a:extLst>
          </p:cNvPr>
          <p:cNvPicPr>
            <a:picLocks noChangeAspect="1"/>
          </p:cNvPicPr>
          <p:nvPr/>
        </p:nvPicPr>
        <p:blipFill>
          <a:blip r:embed="rId2"/>
          <a:stretch>
            <a:fillRect/>
          </a:stretch>
        </p:blipFill>
        <p:spPr>
          <a:xfrm>
            <a:off x="6744073" y="1364400"/>
            <a:ext cx="4752528" cy="5045292"/>
          </a:xfrm>
          <a:prstGeom prst="rect">
            <a:avLst/>
          </a:prstGeom>
          <a:ln>
            <a:solidFill>
              <a:srgbClr val="000000"/>
            </a:solidFill>
          </a:ln>
        </p:spPr>
      </p:pic>
      <p:sp>
        <p:nvSpPr>
          <p:cNvPr id="10" name="Content Placeholder 1">
            <a:extLst>
              <a:ext uri="{FF2B5EF4-FFF2-40B4-BE49-F238E27FC236}">
                <a16:creationId xmlns:a16="http://schemas.microsoft.com/office/drawing/2014/main" id="{792B25F2-7AD6-7304-A7D3-C3CA15E557B6}"/>
              </a:ext>
            </a:extLst>
          </p:cNvPr>
          <p:cNvSpPr>
            <a:spLocks noGrp="1"/>
          </p:cNvSpPr>
          <p:nvPr>
            <p:ph sz="quarter" idx="10"/>
          </p:nvPr>
        </p:nvSpPr>
        <p:spPr>
          <a:xfrm>
            <a:off x="695326" y="2013804"/>
            <a:ext cx="5904730" cy="4223508"/>
          </a:xfrm>
        </p:spPr>
        <p:txBody>
          <a:bodyPr/>
          <a:lstStyle/>
          <a:p>
            <a:pPr marL="171450" indent="-171450" algn="l">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The following cover sheet is available on Blackboard for your use for this assignment.</a:t>
            </a:r>
          </a:p>
          <a:p>
            <a:pPr marL="171450" indent="-171450" algn="l">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For example: </a:t>
            </a: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algn="l"/>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A106E139-F098-4A4B-0937-8C834B5AD37D}"/>
              </a:ext>
            </a:extLst>
          </p:cNvPr>
          <p:cNvGraphicFramePr>
            <a:graphicFrameLocks noGrp="1"/>
          </p:cNvGraphicFramePr>
          <p:nvPr>
            <p:extLst>
              <p:ext uri="{D42A27DB-BD31-4B8C-83A1-F6EECF244321}">
                <p14:modId xmlns:p14="http://schemas.microsoft.com/office/powerpoint/2010/main" val="863582009"/>
              </p:ext>
            </p:extLst>
          </p:nvPr>
        </p:nvGraphicFramePr>
        <p:xfrm>
          <a:off x="695325" y="3026399"/>
          <a:ext cx="5904730" cy="2627610"/>
        </p:xfrm>
        <a:graphic>
          <a:graphicData uri="http://schemas.openxmlformats.org/drawingml/2006/table">
            <a:tbl>
              <a:tblPr firstRow="1" bandRow="1">
                <a:tableStyleId>{F5AB1C69-6EDB-4FF4-983F-18BD219EF322}</a:tableStyleId>
              </a:tblPr>
              <a:tblGrid>
                <a:gridCol w="720154">
                  <a:extLst>
                    <a:ext uri="{9D8B030D-6E8A-4147-A177-3AD203B41FA5}">
                      <a16:colId xmlns:a16="http://schemas.microsoft.com/office/drawing/2014/main" val="477694025"/>
                    </a:ext>
                  </a:extLst>
                </a:gridCol>
                <a:gridCol w="1141166">
                  <a:extLst>
                    <a:ext uri="{9D8B030D-6E8A-4147-A177-3AD203B41FA5}">
                      <a16:colId xmlns:a16="http://schemas.microsoft.com/office/drawing/2014/main" val="1549980044"/>
                    </a:ext>
                  </a:extLst>
                </a:gridCol>
                <a:gridCol w="1759323">
                  <a:extLst>
                    <a:ext uri="{9D8B030D-6E8A-4147-A177-3AD203B41FA5}">
                      <a16:colId xmlns:a16="http://schemas.microsoft.com/office/drawing/2014/main" val="2118265549"/>
                    </a:ext>
                  </a:extLst>
                </a:gridCol>
                <a:gridCol w="1321371">
                  <a:extLst>
                    <a:ext uri="{9D8B030D-6E8A-4147-A177-3AD203B41FA5}">
                      <a16:colId xmlns:a16="http://schemas.microsoft.com/office/drawing/2014/main" val="1510160575"/>
                    </a:ext>
                  </a:extLst>
                </a:gridCol>
                <a:gridCol w="962716">
                  <a:extLst>
                    <a:ext uri="{9D8B030D-6E8A-4147-A177-3AD203B41FA5}">
                      <a16:colId xmlns:a16="http://schemas.microsoft.com/office/drawing/2014/main" val="2157127131"/>
                    </a:ext>
                  </a:extLst>
                </a:gridCol>
              </a:tblGrid>
              <a:tr h="585450">
                <a:tc>
                  <a:txBody>
                    <a:bodyPr/>
                    <a:lstStyle/>
                    <a:p>
                      <a:r>
                        <a:rPr lang="en-US" sz="1600"/>
                        <a:t>Tool</a:t>
                      </a:r>
                    </a:p>
                  </a:txBody>
                  <a:tcPr/>
                </a:tc>
                <a:tc>
                  <a:txBody>
                    <a:bodyPr/>
                    <a:lstStyle/>
                    <a:p>
                      <a:r>
                        <a:rPr lang="en-US" sz="1600"/>
                        <a:t>Use</a:t>
                      </a:r>
                    </a:p>
                  </a:txBody>
                  <a:tcPr/>
                </a:tc>
                <a:tc>
                  <a:txBody>
                    <a:bodyPr/>
                    <a:lstStyle/>
                    <a:p>
                      <a:r>
                        <a:rPr lang="en-US" sz="1600"/>
                        <a:t>Prompt(s)</a:t>
                      </a:r>
                    </a:p>
                  </a:txBody>
                  <a:tcPr/>
                </a:tc>
                <a:tc>
                  <a:txBody>
                    <a:bodyPr/>
                    <a:lstStyle/>
                    <a:p>
                      <a:r>
                        <a:rPr lang="en-US" sz="1600"/>
                        <a:t>Section</a:t>
                      </a:r>
                    </a:p>
                  </a:txBody>
                  <a:tcPr/>
                </a:tc>
                <a:tc>
                  <a:txBody>
                    <a:bodyPr/>
                    <a:lstStyle/>
                    <a:p>
                      <a:r>
                        <a:rPr lang="en-US" sz="1600"/>
                        <a:t>Date</a:t>
                      </a:r>
                    </a:p>
                  </a:txBody>
                  <a:tcPr/>
                </a:tc>
                <a:extLst>
                  <a:ext uri="{0D108BD9-81ED-4DB2-BD59-A6C34878D82A}">
                    <a16:rowId xmlns:a16="http://schemas.microsoft.com/office/drawing/2014/main" val="1657623379"/>
                  </a:ext>
                </a:extLst>
              </a:tr>
              <a:tr h="1010502">
                <a:tc>
                  <a:txBody>
                    <a:bodyPr/>
                    <a:lstStyle/>
                    <a:p>
                      <a:r>
                        <a:rPr lang="en-US" sz="1600"/>
                        <a:t>ChatGPT 4o</a:t>
                      </a:r>
                    </a:p>
                  </a:txBody>
                  <a:tcPr/>
                </a:tc>
                <a:tc>
                  <a:txBody>
                    <a:bodyPr/>
                    <a:lstStyle/>
                    <a:p>
                      <a:r>
                        <a:rPr lang="en-US" sz="1600"/>
                        <a:t>Exploring other viewpoints</a:t>
                      </a:r>
                    </a:p>
                  </a:txBody>
                  <a:tcPr/>
                </a:tc>
                <a:tc>
                  <a:txBody>
                    <a:bodyPr/>
                    <a:lstStyle/>
                    <a:p>
                      <a:r>
                        <a:rPr lang="en-US" sz="1600"/>
                        <a:t>Provide an alternative argument for the following deficiencies on [law]: </a:t>
                      </a:r>
                    </a:p>
                    <a:p>
                      <a:r>
                        <a:rPr lang="en-US" sz="1600"/>
                        <a:t>[list of three deficiencies] </a:t>
                      </a:r>
                    </a:p>
                  </a:txBody>
                  <a:tcPr/>
                </a:tc>
                <a:tc>
                  <a:txBody>
                    <a:bodyPr/>
                    <a:lstStyle/>
                    <a:p>
                      <a:r>
                        <a:rPr lang="en-US" sz="1600"/>
                        <a:t>Deficiencies of existing law</a:t>
                      </a:r>
                    </a:p>
                  </a:txBody>
                  <a:tcPr/>
                </a:tc>
                <a:tc>
                  <a:txBody>
                    <a:bodyPr/>
                    <a:lstStyle/>
                    <a:p>
                      <a:r>
                        <a:rPr lang="en-US" sz="1600"/>
                        <a:t>28/1/25</a:t>
                      </a:r>
                    </a:p>
                  </a:txBody>
                  <a:tcPr/>
                </a:tc>
                <a:extLst>
                  <a:ext uri="{0D108BD9-81ED-4DB2-BD59-A6C34878D82A}">
                    <a16:rowId xmlns:a16="http://schemas.microsoft.com/office/drawing/2014/main" val="2397683260"/>
                  </a:ext>
                </a:extLst>
              </a:tr>
            </a:tbl>
          </a:graphicData>
        </a:graphic>
      </p:graphicFrame>
      <p:sp>
        <p:nvSpPr>
          <p:cNvPr id="12" name="TextBox 11">
            <a:extLst>
              <a:ext uri="{FF2B5EF4-FFF2-40B4-BE49-F238E27FC236}">
                <a16:creationId xmlns:a16="http://schemas.microsoft.com/office/drawing/2014/main" id="{56EF0297-E88D-1BC9-3421-45BA6DFFA323}"/>
              </a:ext>
            </a:extLst>
          </p:cNvPr>
          <p:cNvSpPr txBox="1"/>
          <p:nvPr/>
        </p:nvSpPr>
        <p:spPr>
          <a:xfrm>
            <a:off x="695325" y="5725645"/>
            <a:ext cx="5904730" cy="584775"/>
          </a:xfrm>
          <a:prstGeom prst="rect">
            <a:avLst/>
          </a:prstGeom>
          <a:noFill/>
        </p:spPr>
        <p:txBody>
          <a:bodyPr wrap="square" rtlCol="0">
            <a:spAutoFit/>
          </a:bodyPr>
          <a:lstStyle/>
          <a:p>
            <a:r>
              <a:rPr lang="en-US" sz="1600" b="0">
                <a:solidFill>
                  <a:srgbClr val="000000"/>
                </a:solidFill>
                <a:hlinkClick r:id="rId3"/>
              </a:rPr>
              <a:t>AI Student Hub</a:t>
            </a:r>
            <a:r>
              <a:rPr lang="en-US" sz="1600" b="0">
                <a:solidFill>
                  <a:srgbClr val="000000"/>
                </a:solidFill>
              </a:rPr>
              <a:t> and </a:t>
            </a:r>
            <a:r>
              <a:rPr lang="en-US" sz="1600" b="0">
                <a:solidFill>
                  <a:schemeClr val="accent1"/>
                </a:solidFill>
                <a:hlinkClick r:id="rId4">
                  <a:extLst>
                    <a:ext uri="{A12FA001-AC4F-418D-AE19-62706E023703}">
                      <ahyp:hlinkClr xmlns:ahyp="http://schemas.microsoft.com/office/drawing/2018/hyperlinkcolor" val="tx"/>
                    </a:ext>
                  </a:extLst>
                </a:hlinkClick>
              </a:rPr>
              <a:t>UQ Library</a:t>
            </a:r>
            <a:r>
              <a:rPr lang="en-US" sz="1600" b="0">
                <a:solidFill>
                  <a:schemeClr val="accent1"/>
                </a:solidFill>
              </a:rPr>
              <a:t> </a:t>
            </a:r>
            <a:r>
              <a:rPr lang="en-US" sz="1600" b="0">
                <a:solidFill>
                  <a:srgbClr val="000000"/>
                </a:solidFill>
              </a:rPr>
              <a:t>provides further guidance on acknowledging and referencing AI.</a:t>
            </a:r>
          </a:p>
        </p:txBody>
      </p:sp>
    </p:spTree>
    <p:extLst>
      <p:ext uri="{BB962C8B-B14F-4D97-AF65-F5344CB8AC3E}">
        <p14:creationId xmlns:p14="http://schemas.microsoft.com/office/powerpoint/2010/main" val="266513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F3B10-3CA6-577C-A351-76F6DF251E8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E89C37-D880-FDA3-0E4D-DD72A6AD30FC}"/>
              </a:ext>
            </a:extLst>
          </p:cNvPr>
          <p:cNvSpPr>
            <a:spLocks noGrp="1"/>
          </p:cNvSpPr>
          <p:nvPr>
            <p:ph sz="quarter" idx="10"/>
          </p:nvPr>
        </p:nvSpPr>
        <p:spPr>
          <a:xfrm>
            <a:off x="695326" y="1628800"/>
            <a:ext cx="5616698" cy="4393232"/>
          </a:xfrm>
        </p:spPr>
        <p:txBody>
          <a:bodyPr/>
          <a:lstStyle/>
          <a:p>
            <a:pPr marL="285750" indent="-285750">
              <a:buFont typeface="Arial" panose="020B0604020202020204" pitchFamily="34" charset="0"/>
              <a:buChar char="•"/>
            </a:pPr>
            <a:r>
              <a:rPr lang="en-US" sz="1600" b="0">
                <a:solidFill>
                  <a:srgbClr val="000000"/>
                </a:solidFill>
              </a:rPr>
              <a:t>Engage in a one-on-one discussion with a tutor to defend your written law reform submission.</a:t>
            </a:r>
          </a:p>
          <a:p>
            <a:pPr marL="285750" indent="-285750">
              <a:buFont typeface="Arial" panose="020B0604020202020204" pitchFamily="34" charset="0"/>
              <a:buChar char="•"/>
            </a:pPr>
            <a:r>
              <a:rPr lang="en-US" sz="1600" b="0">
                <a:solidFill>
                  <a:srgbClr val="000000"/>
                </a:solidFill>
              </a:rPr>
              <a:t>This discussion will focus on your chosen topic, research findings, analysis and proposed reforms. Provides an opportunity to demonstrate your critical thinking, legal reasoning and communication skills while engaging with the material you have researched.</a:t>
            </a:r>
          </a:p>
          <a:p>
            <a:pPr marL="285750" indent="-285750">
              <a:buFont typeface="Arial" panose="020B0604020202020204" pitchFamily="34" charset="0"/>
              <a:buChar char="•"/>
            </a:pPr>
            <a:r>
              <a:rPr lang="en-US" sz="1600" b="0">
                <a:solidFill>
                  <a:srgbClr val="000000"/>
                </a:solidFill>
              </a:rPr>
              <a:t>Example questions: </a:t>
            </a:r>
          </a:p>
          <a:p>
            <a:pPr marL="465750" lvl="2" indent="-285750">
              <a:buSzPct val="100000"/>
              <a:buFont typeface="Wingdings" pitchFamily="2" charset="2"/>
              <a:buChar char="q"/>
            </a:pPr>
            <a:r>
              <a:rPr lang="en-US" sz="1600">
                <a:solidFill>
                  <a:srgbClr val="000000"/>
                </a:solidFill>
              </a:rPr>
              <a:t>How did your research findings influence your analysis and the development of your reform proposal?</a:t>
            </a:r>
          </a:p>
          <a:p>
            <a:pPr marL="465750" lvl="2" indent="-285750">
              <a:buSzPct val="100000"/>
              <a:buFont typeface="Wingdings" pitchFamily="2" charset="2"/>
              <a:buChar char="q"/>
            </a:pPr>
            <a:r>
              <a:rPr lang="en-US" sz="1600">
                <a:solidFill>
                  <a:srgbClr val="000000"/>
                </a:solidFill>
              </a:rPr>
              <a:t>Can you explain the legal and ethical implications of your proposed reform? </a:t>
            </a:r>
            <a:endParaRPr lang="en-US" sz="1600" b="0">
              <a:solidFill>
                <a:srgbClr val="000000"/>
              </a:solidFill>
            </a:endParaRPr>
          </a:p>
          <a:p>
            <a:pPr marL="286362" lvl="1" indent="-285750">
              <a:buFont typeface="Arial" panose="020B0604020202020204" pitchFamily="34" charset="0"/>
              <a:buChar char="•"/>
            </a:pPr>
            <a:r>
              <a:rPr lang="en-US" sz="1600">
                <a:solidFill>
                  <a:srgbClr val="000000"/>
                </a:solidFill>
              </a:rPr>
              <a:t>10 – 15-minute discussion with a tutor in your tutorial class time.</a:t>
            </a:r>
            <a:endParaRPr lang="en-US" sz="1600" b="0">
              <a:solidFill>
                <a:srgbClr val="000000"/>
              </a:solidFill>
            </a:endParaRPr>
          </a:p>
          <a:p>
            <a:pPr marL="285750" indent="-285750">
              <a:buFont typeface="Arial" panose="020B0604020202020204" pitchFamily="34" charset="0"/>
              <a:buChar char="•"/>
            </a:pPr>
            <a:r>
              <a:rPr lang="en-US" sz="1600" b="0">
                <a:solidFill>
                  <a:srgbClr val="000000"/>
                </a:solidFill>
              </a:rPr>
              <a:t>You </a:t>
            </a:r>
            <a:r>
              <a:rPr lang="en-US" sz="1600">
                <a:solidFill>
                  <a:srgbClr val="000000"/>
                </a:solidFill>
              </a:rPr>
              <a:t>cannot </a:t>
            </a:r>
            <a:r>
              <a:rPr lang="en-US" sz="1600" b="0">
                <a:solidFill>
                  <a:srgbClr val="000000"/>
                </a:solidFill>
              </a:rPr>
              <a:t>use AI in this assessment. </a:t>
            </a:r>
          </a:p>
        </p:txBody>
      </p:sp>
      <p:sp>
        <p:nvSpPr>
          <p:cNvPr id="3" name="Title 2">
            <a:extLst>
              <a:ext uri="{FF2B5EF4-FFF2-40B4-BE49-F238E27FC236}">
                <a16:creationId xmlns:a16="http://schemas.microsoft.com/office/drawing/2014/main" id="{38D98470-3220-6A84-FE75-A405763109D7}"/>
              </a:ext>
            </a:extLst>
          </p:cNvPr>
          <p:cNvSpPr>
            <a:spLocks noGrp="1"/>
          </p:cNvSpPr>
          <p:nvPr>
            <p:ph type="title"/>
          </p:nvPr>
        </p:nvSpPr>
        <p:spPr/>
        <p:txBody>
          <a:bodyPr/>
          <a:lstStyle/>
          <a:p>
            <a:r>
              <a:rPr lang="en-US"/>
              <a:t>Assessment 2 – Law Reform Defence</a:t>
            </a:r>
          </a:p>
        </p:txBody>
      </p:sp>
      <p:sp>
        <p:nvSpPr>
          <p:cNvPr id="4" name="Footer Placeholder 3">
            <a:extLst>
              <a:ext uri="{FF2B5EF4-FFF2-40B4-BE49-F238E27FC236}">
                <a16:creationId xmlns:a16="http://schemas.microsoft.com/office/drawing/2014/main" id="{C21A9E8B-5E33-E005-622C-6C5B971177EE}"/>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C3CAEB3A-360C-612E-6893-CC5FDE843F43}"/>
              </a:ext>
            </a:extLst>
          </p:cNvPr>
          <p:cNvSpPr>
            <a:spLocks noGrp="1"/>
          </p:cNvSpPr>
          <p:nvPr>
            <p:ph type="sldNum" sz="quarter" idx="18"/>
          </p:nvPr>
        </p:nvSpPr>
        <p:spPr/>
        <p:txBody>
          <a:bodyPr/>
          <a:lstStyle/>
          <a:p>
            <a:fld id="{E917DE0E-AFB1-41FD-BC35-27DB61CA125F}" type="slidenum">
              <a:rPr lang="en-AU" smtClean="0"/>
              <a:pPr/>
              <a:t>16</a:t>
            </a:fld>
            <a:endParaRPr lang="en-AU"/>
          </a:p>
        </p:txBody>
      </p:sp>
      <p:sp>
        <p:nvSpPr>
          <p:cNvPr id="7" name="Rectangle 6">
            <a:extLst>
              <a:ext uri="{FF2B5EF4-FFF2-40B4-BE49-F238E27FC236}">
                <a16:creationId xmlns:a16="http://schemas.microsoft.com/office/drawing/2014/main" id="{7669D0E4-5CE6-1FB6-0863-DCC2232FCAB1}"/>
              </a:ext>
            </a:extLst>
          </p:cNvPr>
          <p:cNvSpPr/>
          <p:nvPr/>
        </p:nvSpPr>
        <p:spPr>
          <a:xfrm>
            <a:off x="6744072" y="1700808"/>
            <a:ext cx="4752528" cy="4393232"/>
          </a:xfrm>
          <a:prstGeom prst="rect">
            <a:avLst/>
          </a:prstGeom>
          <a:solidFill>
            <a:srgbClr val="E62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556260-6127-4F28-A176-858F5E22D9D7}"/>
              </a:ext>
            </a:extLst>
          </p:cNvPr>
          <p:cNvSpPr txBox="1"/>
          <p:nvPr/>
        </p:nvSpPr>
        <p:spPr>
          <a:xfrm>
            <a:off x="6960096" y="1844824"/>
            <a:ext cx="4248472" cy="2585323"/>
          </a:xfrm>
          <a:prstGeom prst="rect">
            <a:avLst/>
          </a:prstGeom>
          <a:noFill/>
        </p:spPr>
        <p:txBody>
          <a:bodyPr wrap="square" rtlCol="0">
            <a:spAutoFit/>
          </a:bodyPr>
          <a:lstStyle/>
          <a:p>
            <a:endParaRPr lang="en-US">
              <a:solidFill>
                <a:schemeClr val="bg1"/>
              </a:solidFill>
            </a:endParaRPr>
          </a:p>
          <a:p>
            <a:r>
              <a:rPr lang="en-US" b="1">
                <a:solidFill>
                  <a:schemeClr val="bg1"/>
                </a:solidFill>
              </a:rPr>
              <a:t>You cannot use AI: AI is prohibited. </a:t>
            </a:r>
          </a:p>
          <a:p>
            <a:endParaRPr lang="en-US" sz="1800" b="0">
              <a:solidFill>
                <a:schemeClr val="bg1"/>
              </a:solidFill>
            </a:endParaRPr>
          </a:p>
          <a:p>
            <a:r>
              <a:rPr lang="en-US" sz="1800" b="0">
                <a:solidFill>
                  <a:schemeClr val="bg1"/>
                </a:solidFill>
              </a:rPr>
              <a:t>For this assessment item, you are not permitted to use AI. </a:t>
            </a:r>
            <a:r>
              <a:rPr lang="en-US">
                <a:solidFill>
                  <a:schemeClr val="bg1"/>
                </a:solidFill>
              </a:rPr>
              <a:t>If you use AI in this assessment task you could be found guilty of cheating. </a:t>
            </a:r>
            <a:endParaRPr lang="en-US" sz="1800" b="0">
              <a:solidFill>
                <a:schemeClr val="bg1"/>
              </a:solidFill>
            </a:endParaRPr>
          </a:p>
          <a:p>
            <a:endParaRPr lang="en-US" sz="1800" b="0">
              <a:solidFill>
                <a:schemeClr val="bg1"/>
              </a:solidFill>
            </a:endParaRPr>
          </a:p>
          <a:p>
            <a:endParaRPr lang="en-US">
              <a:solidFill>
                <a:schemeClr val="bg1"/>
              </a:solidFill>
            </a:endParaRPr>
          </a:p>
        </p:txBody>
      </p:sp>
    </p:spTree>
    <p:extLst>
      <p:ext uri="{BB962C8B-B14F-4D97-AF65-F5344CB8AC3E}">
        <p14:creationId xmlns:p14="http://schemas.microsoft.com/office/powerpoint/2010/main" val="107880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93A72-481E-8E02-DE95-1EE6D20CEDB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46B46C-1DBD-9673-C8E0-0B78B25F486E}"/>
              </a:ext>
            </a:extLst>
          </p:cNvPr>
          <p:cNvSpPr>
            <a:spLocks noGrp="1"/>
          </p:cNvSpPr>
          <p:nvPr>
            <p:ph sz="quarter" idx="10"/>
          </p:nvPr>
        </p:nvSpPr>
        <p:spPr>
          <a:xfrm>
            <a:off x="695326" y="1700808"/>
            <a:ext cx="5616698" cy="4393232"/>
          </a:xfrm>
        </p:spPr>
        <p:txBody>
          <a:bodyPr/>
          <a:lstStyle/>
          <a:p>
            <a:pPr marL="285750" indent="-285750">
              <a:buFont typeface="Arial" panose="020B0604020202020204" pitchFamily="34" charset="0"/>
              <a:buChar char="•"/>
            </a:pPr>
            <a:r>
              <a:rPr lang="en-US" sz="1600" b="0">
                <a:solidFill>
                  <a:srgbClr val="000000"/>
                </a:solidFill>
              </a:rPr>
              <a:t>Final exam will be held during end-of-semester exam period.</a:t>
            </a:r>
          </a:p>
          <a:p>
            <a:pPr marL="285750" indent="-285750">
              <a:buFont typeface="Arial" panose="020B0604020202020204" pitchFamily="34" charset="0"/>
              <a:buChar char="•"/>
            </a:pPr>
            <a:r>
              <a:rPr lang="en-US" sz="1600" b="0">
                <a:solidFill>
                  <a:srgbClr val="000000"/>
                </a:solidFill>
              </a:rPr>
              <a:t>Will assess all course materials covered during the semester.</a:t>
            </a:r>
          </a:p>
          <a:p>
            <a:pPr marL="285750" indent="-285750">
              <a:buFont typeface="Arial" panose="020B0604020202020204" pitchFamily="34" charset="0"/>
              <a:buChar char="•"/>
            </a:pPr>
            <a:r>
              <a:rPr lang="en-US" sz="1600" b="0">
                <a:solidFill>
                  <a:srgbClr val="000000"/>
                </a:solidFill>
              </a:rPr>
              <a:t>You </a:t>
            </a:r>
            <a:r>
              <a:rPr lang="en-US" sz="1600">
                <a:solidFill>
                  <a:srgbClr val="000000"/>
                </a:solidFill>
              </a:rPr>
              <a:t>cannot</a:t>
            </a:r>
            <a:r>
              <a:rPr lang="en-US" sz="1600" b="0">
                <a:solidFill>
                  <a:srgbClr val="000000"/>
                </a:solidFill>
              </a:rPr>
              <a:t> use AI in this assessment.</a:t>
            </a:r>
          </a:p>
          <a:p>
            <a:pPr marL="285750" indent="-285750">
              <a:buFont typeface="Arial" panose="020B0604020202020204" pitchFamily="34" charset="0"/>
              <a:buChar char="•"/>
            </a:pPr>
            <a:endParaRPr lang="en-US" sz="1600" b="0">
              <a:solidFill>
                <a:srgbClr val="000000"/>
              </a:solidFill>
            </a:endParaRPr>
          </a:p>
        </p:txBody>
      </p:sp>
      <p:sp>
        <p:nvSpPr>
          <p:cNvPr id="3" name="Title 2">
            <a:extLst>
              <a:ext uri="{FF2B5EF4-FFF2-40B4-BE49-F238E27FC236}">
                <a16:creationId xmlns:a16="http://schemas.microsoft.com/office/drawing/2014/main" id="{0B75FE35-4283-734F-374F-E1610BC9C9D7}"/>
              </a:ext>
            </a:extLst>
          </p:cNvPr>
          <p:cNvSpPr>
            <a:spLocks noGrp="1"/>
          </p:cNvSpPr>
          <p:nvPr>
            <p:ph type="title"/>
          </p:nvPr>
        </p:nvSpPr>
        <p:spPr/>
        <p:txBody>
          <a:bodyPr/>
          <a:lstStyle/>
          <a:p>
            <a:r>
              <a:rPr lang="en-US"/>
              <a:t>Assessment 3 – Exam</a:t>
            </a:r>
          </a:p>
        </p:txBody>
      </p:sp>
      <p:sp>
        <p:nvSpPr>
          <p:cNvPr id="4" name="Footer Placeholder 3">
            <a:extLst>
              <a:ext uri="{FF2B5EF4-FFF2-40B4-BE49-F238E27FC236}">
                <a16:creationId xmlns:a16="http://schemas.microsoft.com/office/drawing/2014/main" id="{1271E382-CFA7-E9FB-113A-92E0A4FEA2E4}"/>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06C90626-5A54-E99C-26BC-5437D579276B}"/>
              </a:ext>
            </a:extLst>
          </p:cNvPr>
          <p:cNvSpPr>
            <a:spLocks noGrp="1"/>
          </p:cNvSpPr>
          <p:nvPr>
            <p:ph type="sldNum" sz="quarter" idx="18"/>
          </p:nvPr>
        </p:nvSpPr>
        <p:spPr/>
        <p:txBody>
          <a:bodyPr/>
          <a:lstStyle/>
          <a:p>
            <a:fld id="{E917DE0E-AFB1-41FD-BC35-27DB61CA125F}" type="slidenum">
              <a:rPr lang="en-AU" smtClean="0"/>
              <a:pPr/>
              <a:t>17</a:t>
            </a:fld>
            <a:endParaRPr lang="en-AU"/>
          </a:p>
        </p:txBody>
      </p:sp>
      <p:sp>
        <p:nvSpPr>
          <p:cNvPr id="7" name="Rectangle 6">
            <a:extLst>
              <a:ext uri="{FF2B5EF4-FFF2-40B4-BE49-F238E27FC236}">
                <a16:creationId xmlns:a16="http://schemas.microsoft.com/office/drawing/2014/main" id="{3AE6B652-0901-2E98-4DA6-C3F28F6D7D8A}"/>
              </a:ext>
            </a:extLst>
          </p:cNvPr>
          <p:cNvSpPr/>
          <p:nvPr/>
        </p:nvSpPr>
        <p:spPr>
          <a:xfrm>
            <a:off x="6744072" y="1700808"/>
            <a:ext cx="4752528" cy="4393232"/>
          </a:xfrm>
          <a:prstGeom prst="rect">
            <a:avLst/>
          </a:prstGeom>
          <a:solidFill>
            <a:srgbClr val="E62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A22922-BAAA-541C-5736-0F0F65A4BE34}"/>
              </a:ext>
            </a:extLst>
          </p:cNvPr>
          <p:cNvSpPr txBox="1"/>
          <p:nvPr/>
        </p:nvSpPr>
        <p:spPr>
          <a:xfrm>
            <a:off x="6960096" y="1844824"/>
            <a:ext cx="4248472" cy="2585323"/>
          </a:xfrm>
          <a:prstGeom prst="rect">
            <a:avLst/>
          </a:prstGeom>
          <a:noFill/>
        </p:spPr>
        <p:txBody>
          <a:bodyPr wrap="square" rtlCol="0">
            <a:spAutoFit/>
          </a:bodyPr>
          <a:lstStyle/>
          <a:p>
            <a:endParaRPr lang="en-US">
              <a:solidFill>
                <a:schemeClr val="bg1"/>
              </a:solidFill>
            </a:endParaRPr>
          </a:p>
          <a:p>
            <a:r>
              <a:rPr lang="en-US" b="1">
                <a:solidFill>
                  <a:schemeClr val="bg1"/>
                </a:solidFill>
              </a:rPr>
              <a:t>You cannot use AI: AI is prohibited. </a:t>
            </a:r>
          </a:p>
          <a:p>
            <a:endParaRPr lang="en-US" sz="1800" b="0">
              <a:solidFill>
                <a:schemeClr val="bg1"/>
              </a:solidFill>
            </a:endParaRPr>
          </a:p>
          <a:p>
            <a:r>
              <a:rPr lang="en-US" sz="1800" b="0">
                <a:solidFill>
                  <a:schemeClr val="bg1"/>
                </a:solidFill>
              </a:rPr>
              <a:t>For this assessment item, you are not permitted to use AI. </a:t>
            </a:r>
            <a:r>
              <a:rPr lang="en-US">
                <a:solidFill>
                  <a:schemeClr val="bg1"/>
                </a:solidFill>
              </a:rPr>
              <a:t>If you use AI in this assessment task you could be found guilty of cheating. </a:t>
            </a:r>
            <a:endParaRPr lang="en-US" sz="1800" b="0">
              <a:solidFill>
                <a:schemeClr val="bg1"/>
              </a:solidFill>
            </a:endParaRPr>
          </a:p>
          <a:p>
            <a:endParaRPr lang="en-US" sz="1800" b="0">
              <a:solidFill>
                <a:schemeClr val="bg1"/>
              </a:solidFill>
            </a:endParaRPr>
          </a:p>
          <a:p>
            <a:endParaRPr lang="en-US">
              <a:solidFill>
                <a:schemeClr val="bg1"/>
              </a:solidFill>
            </a:endParaRPr>
          </a:p>
        </p:txBody>
      </p:sp>
    </p:spTree>
    <p:extLst>
      <p:ext uri="{BB962C8B-B14F-4D97-AF65-F5344CB8AC3E}">
        <p14:creationId xmlns:p14="http://schemas.microsoft.com/office/powerpoint/2010/main" val="44337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E9BBA-B601-3ED0-8059-D7EB1B36FA4F}"/>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9E1AA51-5D82-B61E-80A5-51584E20AD37}"/>
              </a:ext>
            </a:extLst>
          </p:cNvPr>
          <p:cNvGraphicFramePr>
            <a:graphicFrameLocks noGrp="1"/>
          </p:cNvGraphicFramePr>
          <p:nvPr>
            <p:ph sz="quarter" idx="10"/>
            <p:extLst>
              <p:ext uri="{D42A27DB-BD31-4B8C-83A1-F6EECF244321}">
                <p14:modId xmlns:p14="http://schemas.microsoft.com/office/powerpoint/2010/main" val="2445708390"/>
              </p:ext>
            </p:extLst>
          </p:nvPr>
        </p:nvGraphicFramePr>
        <p:xfrm>
          <a:off x="695324" y="2030413"/>
          <a:ext cx="9793164" cy="2422840"/>
        </p:xfrm>
        <a:graphic>
          <a:graphicData uri="http://schemas.openxmlformats.org/drawingml/2006/table">
            <a:tbl>
              <a:tblPr firstRow="1" bandRow="1">
                <a:tableStyleId>{5C22544A-7EE6-4342-B048-85BDC9FD1C3A}</a:tableStyleId>
              </a:tblPr>
              <a:tblGrid>
                <a:gridCol w="2448291">
                  <a:extLst>
                    <a:ext uri="{9D8B030D-6E8A-4147-A177-3AD203B41FA5}">
                      <a16:colId xmlns:a16="http://schemas.microsoft.com/office/drawing/2014/main" val="2827364135"/>
                    </a:ext>
                  </a:extLst>
                </a:gridCol>
                <a:gridCol w="2448291">
                  <a:extLst>
                    <a:ext uri="{9D8B030D-6E8A-4147-A177-3AD203B41FA5}">
                      <a16:colId xmlns:a16="http://schemas.microsoft.com/office/drawing/2014/main" val="2775765253"/>
                    </a:ext>
                  </a:extLst>
                </a:gridCol>
                <a:gridCol w="1800238">
                  <a:extLst>
                    <a:ext uri="{9D8B030D-6E8A-4147-A177-3AD203B41FA5}">
                      <a16:colId xmlns:a16="http://schemas.microsoft.com/office/drawing/2014/main" val="2968481780"/>
                    </a:ext>
                  </a:extLst>
                </a:gridCol>
                <a:gridCol w="3096344">
                  <a:extLst>
                    <a:ext uri="{9D8B030D-6E8A-4147-A177-3AD203B41FA5}">
                      <a16:colId xmlns:a16="http://schemas.microsoft.com/office/drawing/2014/main" val="3687373153"/>
                    </a:ext>
                  </a:extLst>
                </a:gridCol>
              </a:tblGrid>
              <a:tr h="370840">
                <a:tc>
                  <a:txBody>
                    <a:bodyPr/>
                    <a:lstStyle/>
                    <a:p>
                      <a:r>
                        <a:rPr lang="en-US"/>
                        <a:t>Assessment task</a:t>
                      </a:r>
                    </a:p>
                  </a:txBody>
                  <a:tcPr/>
                </a:tc>
                <a:tc>
                  <a:txBody>
                    <a:bodyPr/>
                    <a:lstStyle/>
                    <a:p>
                      <a:r>
                        <a:rPr lang="en-US"/>
                        <a:t>Weight</a:t>
                      </a:r>
                    </a:p>
                  </a:txBody>
                  <a:tcPr/>
                </a:tc>
                <a:tc>
                  <a:txBody>
                    <a:bodyPr/>
                    <a:lstStyle/>
                    <a:p>
                      <a:r>
                        <a:rPr lang="en-US"/>
                        <a:t>Due date</a:t>
                      </a:r>
                    </a:p>
                  </a:txBody>
                  <a:tcPr/>
                </a:tc>
                <a:tc>
                  <a:txBody>
                    <a:bodyPr/>
                    <a:lstStyle/>
                    <a:p>
                      <a:r>
                        <a:rPr lang="en-US"/>
                        <a:t>AI use</a:t>
                      </a:r>
                    </a:p>
                  </a:txBody>
                  <a:tcPr/>
                </a:tc>
                <a:extLst>
                  <a:ext uri="{0D108BD9-81ED-4DB2-BD59-A6C34878D82A}">
                    <a16:rowId xmlns:a16="http://schemas.microsoft.com/office/drawing/2014/main" val="3484552215"/>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Mid-term presentation</a:t>
                      </a:r>
                    </a:p>
                  </a:txBody>
                  <a:tcPr anchor="ctr"/>
                </a:tc>
                <a:tc>
                  <a:txBody>
                    <a:bodyPr/>
                    <a:lstStyle/>
                    <a:p>
                      <a:pPr algn="ctr"/>
                      <a:r>
                        <a:rPr lang="en-US"/>
                        <a:t>25%</a:t>
                      </a:r>
                    </a:p>
                  </a:txBody>
                  <a:tcPr anchor="ctr"/>
                </a:tc>
                <a:tc>
                  <a:txBody>
                    <a:bodyPr/>
                    <a:lstStyle/>
                    <a:p>
                      <a:pPr algn="ctr"/>
                      <a:r>
                        <a:rPr lang="en-US"/>
                        <a:t>Week 7</a:t>
                      </a:r>
                    </a:p>
                  </a:txBody>
                  <a:tcPr anchor="ctr"/>
                </a:tc>
                <a:tc>
                  <a:txBody>
                    <a:bodyPr/>
                    <a:lstStyle/>
                    <a:p>
                      <a:pPr algn="ctr"/>
                      <a:r>
                        <a:rPr lang="en-US"/>
                        <a:t>Preparation: Can use AI </a:t>
                      </a:r>
                    </a:p>
                    <a:p>
                      <a:pPr algn="ctr"/>
                      <a:r>
                        <a:rPr lang="en-US"/>
                        <a:t>Presentation: Cannot use AI</a:t>
                      </a:r>
                    </a:p>
                  </a:txBody>
                  <a:tcPr anchor="ctr"/>
                </a:tc>
                <a:extLst>
                  <a:ext uri="{0D108BD9-81ED-4DB2-BD59-A6C34878D82A}">
                    <a16:rowId xmlns:a16="http://schemas.microsoft.com/office/drawing/2014/main" val="920585179"/>
                  </a:ext>
                </a:extLst>
              </a:tr>
              <a:tr h="684000">
                <a:tc>
                  <a:txBody>
                    <a:bodyPr/>
                    <a:lstStyle/>
                    <a:p>
                      <a:r>
                        <a:rPr lang="en-US"/>
                        <a:t>Design Project</a:t>
                      </a:r>
                    </a:p>
                  </a:txBody>
                  <a:tcPr anchor="ctr"/>
                </a:tc>
                <a:tc>
                  <a:txBody>
                    <a:bodyPr/>
                    <a:lstStyle/>
                    <a:p>
                      <a:pPr algn="ctr"/>
                      <a:r>
                        <a:rPr lang="en-US"/>
                        <a:t>50%</a:t>
                      </a:r>
                    </a:p>
                  </a:txBody>
                  <a:tcPr anchor="ctr"/>
                </a:tc>
                <a:tc>
                  <a:txBody>
                    <a:bodyPr/>
                    <a:lstStyle/>
                    <a:p>
                      <a:pPr algn="ctr"/>
                      <a:r>
                        <a:rPr lang="en-US"/>
                        <a:t>Week 12</a:t>
                      </a:r>
                    </a:p>
                  </a:txBody>
                  <a:tcPr anchor="ctr"/>
                </a:tc>
                <a:tc>
                  <a:txBody>
                    <a:bodyPr/>
                    <a:lstStyle/>
                    <a:p>
                      <a:pPr algn="ctr"/>
                      <a:r>
                        <a:rPr lang="en-US"/>
                        <a:t>Can use AI</a:t>
                      </a:r>
                    </a:p>
                  </a:txBody>
                  <a:tcPr anchor="ctr"/>
                </a:tc>
                <a:extLst>
                  <a:ext uri="{0D108BD9-81ED-4DB2-BD59-A6C34878D82A}">
                    <a16:rowId xmlns:a16="http://schemas.microsoft.com/office/drawing/2014/main" val="3345153638"/>
                  </a:ext>
                </a:extLst>
              </a:tr>
              <a:tr h="684000">
                <a:tc>
                  <a:txBody>
                    <a:bodyPr/>
                    <a:lstStyle/>
                    <a:p>
                      <a:r>
                        <a:rPr lang="en-US"/>
                        <a:t>Industry Panel Presentation</a:t>
                      </a:r>
                    </a:p>
                  </a:txBody>
                  <a:tcPr anchor="ctr"/>
                </a:tc>
                <a:tc>
                  <a:txBody>
                    <a:bodyPr/>
                    <a:lstStyle/>
                    <a:p>
                      <a:pPr algn="ctr"/>
                      <a:r>
                        <a:rPr lang="en-US"/>
                        <a:t>25%</a:t>
                      </a:r>
                    </a:p>
                  </a:txBody>
                  <a:tcPr anchor="ctr"/>
                </a:tc>
                <a:tc>
                  <a:txBody>
                    <a:bodyPr/>
                    <a:lstStyle/>
                    <a:p>
                      <a:pPr algn="ctr"/>
                      <a:r>
                        <a:rPr lang="en-US"/>
                        <a:t>Week 13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Cannot use AI</a:t>
                      </a:r>
                    </a:p>
                  </a:txBody>
                  <a:tcPr anchor="ctr"/>
                </a:tc>
                <a:extLst>
                  <a:ext uri="{0D108BD9-81ED-4DB2-BD59-A6C34878D82A}">
                    <a16:rowId xmlns:a16="http://schemas.microsoft.com/office/drawing/2014/main" val="2161030509"/>
                  </a:ext>
                </a:extLst>
              </a:tr>
            </a:tbl>
          </a:graphicData>
        </a:graphic>
      </p:graphicFrame>
      <p:sp>
        <p:nvSpPr>
          <p:cNvPr id="3" name="Title 2">
            <a:extLst>
              <a:ext uri="{FF2B5EF4-FFF2-40B4-BE49-F238E27FC236}">
                <a16:creationId xmlns:a16="http://schemas.microsoft.com/office/drawing/2014/main" id="{C9F5D29E-F347-E20F-39E8-15BB5B3D40D0}"/>
              </a:ext>
            </a:extLst>
          </p:cNvPr>
          <p:cNvSpPr>
            <a:spLocks noGrp="1"/>
          </p:cNvSpPr>
          <p:nvPr>
            <p:ph type="title"/>
          </p:nvPr>
        </p:nvSpPr>
        <p:spPr/>
        <p:txBody>
          <a:bodyPr/>
          <a:lstStyle/>
          <a:p>
            <a:r>
              <a:rPr lang="en-US"/>
              <a:t>Your assessment in this course</a:t>
            </a:r>
          </a:p>
        </p:txBody>
      </p:sp>
      <p:sp>
        <p:nvSpPr>
          <p:cNvPr id="4" name="Footer Placeholder 3">
            <a:extLst>
              <a:ext uri="{FF2B5EF4-FFF2-40B4-BE49-F238E27FC236}">
                <a16:creationId xmlns:a16="http://schemas.microsoft.com/office/drawing/2014/main" id="{F44CAAE0-0A90-6837-D4D1-9AB6127FA19A}"/>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3C5D52EC-881B-9F44-976D-560FCF610F14}"/>
              </a:ext>
            </a:extLst>
          </p:cNvPr>
          <p:cNvSpPr>
            <a:spLocks noGrp="1"/>
          </p:cNvSpPr>
          <p:nvPr>
            <p:ph type="sldNum" sz="quarter" idx="18"/>
          </p:nvPr>
        </p:nvSpPr>
        <p:spPr/>
        <p:txBody>
          <a:bodyPr/>
          <a:lstStyle/>
          <a:p>
            <a:fld id="{E917DE0E-AFB1-41FD-BC35-27DB61CA125F}" type="slidenum">
              <a:rPr lang="en-AU" smtClean="0"/>
              <a:pPr/>
              <a:t>18</a:t>
            </a:fld>
            <a:endParaRPr lang="en-AU"/>
          </a:p>
        </p:txBody>
      </p:sp>
      <p:sp>
        <p:nvSpPr>
          <p:cNvPr id="6" name="Text Placeholder 5">
            <a:extLst>
              <a:ext uri="{FF2B5EF4-FFF2-40B4-BE49-F238E27FC236}">
                <a16:creationId xmlns:a16="http://schemas.microsoft.com/office/drawing/2014/main" id="{17C74460-7E81-324B-8DF5-F95E4147B898}"/>
              </a:ext>
            </a:extLst>
          </p:cNvPr>
          <p:cNvSpPr>
            <a:spLocks noGrp="1"/>
          </p:cNvSpPr>
          <p:nvPr>
            <p:ph type="body" sz="quarter" idx="31"/>
          </p:nvPr>
        </p:nvSpPr>
        <p:spPr/>
        <p:txBody>
          <a:bodyPr/>
          <a:lstStyle/>
          <a:p>
            <a:r>
              <a:rPr lang="en-US"/>
              <a:t>ARCH1234 Introduction to Architecture</a:t>
            </a:r>
          </a:p>
        </p:txBody>
      </p:sp>
    </p:spTree>
    <p:extLst>
      <p:ext uri="{BB962C8B-B14F-4D97-AF65-F5344CB8AC3E}">
        <p14:creationId xmlns:p14="http://schemas.microsoft.com/office/powerpoint/2010/main" val="243748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C303-8E10-48DF-05EF-2E4786C832A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F6A02B-5FBA-B0D1-E632-E3B1BE08CFC2}"/>
              </a:ext>
            </a:extLst>
          </p:cNvPr>
          <p:cNvSpPr>
            <a:spLocks noGrp="1"/>
          </p:cNvSpPr>
          <p:nvPr>
            <p:ph sz="quarter" idx="10"/>
          </p:nvPr>
        </p:nvSpPr>
        <p:spPr>
          <a:xfrm>
            <a:off x="695326" y="1700808"/>
            <a:ext cx="5976738" cy="4393232"/>
          </a:xfrm>
        </p:spPr>
        <p:txBody>
          <a:bodyPr/>
          <a:lstStyle/>
          <a:p>
            <a:pPr marL="285750" indent="-285750">
              <a:buFont typeface="Arial" panose="020B0604020202020204" pitchFamily="34" charset="0"/>
              <a:buChar char="•"/>
            </a:pPr>
            <a:r>
              <a:rPr lang="en-US" sz="1600" b="0">
                <a:solidFill>
                  <a:srgbClr val="000000"/>
                </a:solidFill>
              </a:rPr>
              <a:t>Group presentation. </a:t>
            </a:r>
          </a:p>
          <a:p>
            <a:pPr marL="285750" indent="-285750">
              <a:buFont typeface="Arial" panose="020B0604020202020204" pitchFamily="34" charset="0"/>
              <a:buChar char="•"/>
            </a:pPr>
            <a:r>
              <a:rPr lang="en-US" sz="1600" b="0">
                <a:solidFill>
                  <a:srgbClr val="000000"/>
                </a:solidFill>
              </a:rPr>
              <a:t>Develop and present a conceptual design for an architectural project based on assigned project brief. </a:t>
            </a:r>
          </a:p>
          <a:p>
            <a:r>
              <a:rPr lang="en-US" sz="1600">
                <a:solidFill>
                  <a:srgbClr val="000000"/>
                </a:solidFill>
              </a:rPr>
              <a:t>Preparation:</a:t>
            </a:r>
          </a:p>
          <a:p>
            <a:pPr marL="286362" lvl="1" indent="-285750">
              <a:buFont typeface="Arial" panose="020B0604020202020204" pitchFamily="34" charset="0"/>
              <a:buChar char="•"/>
            </a:pPr>
            <a:r>
              <a:rPr lang="en-US" sz="1600">
                <a:solidFill>
                  <a:srgbClr val="000000"/>
                </a:solidFill>
              </a:rPr>
              <a:t>Develop a conceptual design for an architecture project. </a:t>
            </a:r>
          </a:p>
          <a:p>
            <a:pPr marL="286362" lvl="1" indent="-285750">
              <a:buFont typeface="Arial" panose="020B0604020202020204" pitchFamily="34" charset="0"/>
              <a:buChar char="•"/>
            </a:pPr>
            <a:r>
              <a:rPr lang="en-US" sz="1600">
                <a:solidFill>
                  <a:srgbClr val="000000"/>
                </a:solidFill>
              </a:rPr>
              <a:t>Need to include core design principles, site analysis, and the integration of creative and functional solutions.</a:t>
            </a:r>
          </a:p>
          <a:p>
            <a:pPr marL="286362" lvl="1" indent="-285750">
              <a:buFont typeface="Arial" panose="020B0604020202020204" pitchFamily="34" charset="0"/>
              <a:buChar char="•"/>
            </a:pPr>
            <a:r>
              <a:rPr lang="en-US" sz="1600">
                <a:solidFill>
                  <a:srgbClr val="000000"/>
                </a:solidFill>
              </a:rPr>
              <a:t>You </a:t>
            </a:r>
            <a:r>
              <a:rPr lang="en-US" sz="1600" b="1">
                <a:solidFill>
                  <a:srgbClr val="000000"/>
                </a:solidFill>
              </a:rPr>
              <a:t>can use </a:t>
            </a:r>
            <a:r>
              <a:rPr lang="en-US" sz="1600">
                <a:solidFill>
                  <a:srgbClr val="000000"/>
                </a:solidFill>
              </a:rPr>
              <a:t>AI for the preparation of this assessment. </a:t>
            </a:r>
          </a:p>
          <a:p>
            <a:pPr lvl="1"/>
            <a:r>
              <a:rPr lang="en-US" sz="1600" b="1">
                <a:solidFill>
                  <a:srgbClr val="000000"/>
                </a:solidFill>
              </a:rPr>
              <a:t>Presentation: </a:t>
            </a:r>
          </a:p>
          <a:p>
            <a:pPr marL="286362" lvl="1" indent="-285750">
              <a:buFont typeface="Arial" panose="020B0604020202020204" pitchFamily="34" charset="0"/>
              <a:buChar char="•"/>
            </a:pPr>
            <a:r>
              <a:rPr lang="en-US" sz="1600">
                <a:solidFill>
                  <a:srgbClr val="000000"/>
                </a:solidFill>
              </a:rPr>
              <a:t>Groups will present their work to peers and the tutor.</a:t>
            </a:r>
          </a:p>
          <a:p>
            <a:pPr marL="286362" lvl="1" indent="-285750">
              <a:buFont typeface="Arial" panose="020B0604020202020204" pitchFamily="34" charset="0"/>
              <a:buChar char="•"/>
            </a:pPr>
            <a:r>
              <a:rPr lang="en-US" sz="1600">
                <a:solidFill>
                  <a:srgbClr val="000000"/>
                </a:solidFill>
              </a:rPr>
              <a:t>10-minute presentation with 5-minute Q&amp;A.</a:t>
            </a:r>
          </a:p>
          <a:p>
            <a:pPr marL="286362" lvl="1" indent="-285750">
              <a:buFont typeface="Arial" panose="020B0604020202020204" pitchFamily="34" charset="0"/>
              <a:buChar char="•"/>
            </a:pPr>
            <a:r>
              <a:rPr lang="en-US" sz="1600">
                <a:solidFill>
                  <a:srgbClr val="000000"/>
                </a:solidFill>
              </a:rPr>
              <a:t>You </a:t>
            </a:r>
            <a:r>
              <a:rPr lang="en-US" sz="1600" b="1">
                <a:solidFill>
                  <a:srgbClr val="000000"/>
                </a:solidFill>
              </a:rPr>
              <a:t>cannot </a:t>
            </a:r>
            <a:r>
              <a:rPr lang="en-US" sz="1600">
                <a:solidFill>
                  <a:srgbClr val="000000"/>
                </a:solidFill>
              </a:rPr>
              <a:t>use AI for the live presentation of this assessment.</a:t>
            </a:r>
            <a:endParaRPr lang="en-US" sz="1600" b="0">
              <a:solidFill>
                <a:srgbClr val="000000"/>
              </a:solidFill>
            </a:endParaRPr>
          </a:p>
        </p:txBody>
      </p:sp>
      <p:sp>
        <p:nvSpPr>
          <p:cNvPr id="3" name="Title 2">
            <a:extLst>
              <a:ext uri="{FF2B5EF4-FFF2-40B4-BE49-F238E27FC236}">
                <a16:creationId xmlns:a16="http://schemas.microsoft.com/office/drawing/2014/main" id="{600554B7-BEFB-A6B0-8AB7-F2BAA0F43F43}"/>
              </a:ext>
            </a:extLst>
          </p:cNvPr>
          <p:cNvSpPr>
            <a:spLocks noGrp="1"/>
          </p:cNvSpPr>
          <p:nvPr>
            <p:ph type="title"/>
          </p:nvPr>
        </p:nvSpPr>
        <p:spPr/>
        <p:txBody>
          <a:bodyPr/>
          <a:lstStyle/>
          <a:p>
            <a:r>
              <a:rPr lang="en-US"/>
              <a:t>Assessment 1 – Mid-term presentation</a:t>
            </a:r>
          </a:p>
        </p:txBody>
      </p:sp>
      <p:sp>
        <p:nvSpPr>
          <p:cNvPr id="4" name="Footer Placeholder 3">
            <a:extLst>
              <a:ext uri="{FF2B5EF4-FFF2-40B4-BE49-F238E27FC236}">
                <a16:creationId xmlns:a16="http://schemas.microsoft.com/office/drawing/2014/main" id="{0C5D2600-D241-62D1-4462-E0BB9E977B10}"/>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89D645F1-63A0-D95D-4FCD-5E2F76787B25}"/>
              </a:ext>
            </a:extLst>
          </p:cNvPr>
          <p:cNvSpPr>
            <a:spLocks noGrp="1"/>
          </p:cNvSpPr>
          <p:nvPr>
            <p:ph type="sldNum" sz="quarter" idx="18"/>
          </p:nvPr>
        </p:nvSpPr>
        <p:spPr/>
        <p:txBody>
          <a:bodyPr/>
          <a:lstStyle/>
          <a:p>
            <a:fld id="{E917DE0E-AFB1-41FD-BC35-27DB61CA125F}" type="slidenum">
              <a:rPr lang="en-AU" smtClean="0"/>
              <a:pPr/>
              <a:t>19</a:t>
            </a:fld>
            <a:endParaRPr lang="en-AU"/>
          </a:p>
        </p:txBody>
      </p:sp>
      <p:sp>
        <p:nvSpPr>
          <p:cNvPr id="7" name="Rectangle 6">
            <a:extLst>
              <a:ext uri="{FF2B5EF4-FFF2-40B4-BE49-F238E27FC236}">
                <a16:creationId xmlns:a16="http://schemas.microsoft.com/office/drawing/2014/main" id="{56956850-06AD-1FEA-532D-58B46EA37FAE}"/>
              </a:ext>
            </a:extLst>
          </p:cNvPr>
          <p:cNvSpPr/>
          <p:nvPr/>
        </p:nvSpPr>
        <p:spPr>
          <a:xfrm>
            <a:off x="6744072" y="4797152"/>
            <a:ext cx="4752528" cy="163664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14CE20-2844-E8F5-5ECE-8975EA1C6DAC}"/>
              </a:ext>
            </a:extLst>
          </p:cNvPr>
          <p:cNvSpPr txBox="1"/>
          <p:nvPr/>
        </p:nvSpPr>
        <p:spPr>
          <a:xfrm>
            <a:off x="6744072" y="4762908"/>
            <a:ext cx="5026913" cy="1708160"/>
          </a:xfrm>
          <a:prstGeom prst="rect">
            <a:avLst/>
          </a:prstGeom>
          <a:noFill/>
        </p:spPr>
        <p:txBody>
          <a:bodyPr wrap="square" rtlCol="0">
            <a:spAutoFit/>
          </a:bodyPr>
          <a:lstStyle/>
          <a:p>
            <a:r>
              <a:rPr lang="en-US" sz="1750" b="1">
                <a:solidFill>
                  <a:schemeClr val="bg1"/>
                </a:solidFill>
              </a:rPr>
              <a:t>You cannot use AI during the live presentation of this assessment. </a:t>
            </a:r>
          </a:p>
          <a:p>
            <a:endParaRPr lang="en-US" sz="1750" b="0">
              <a:solidFill>
                <a:schemeClr val="bg1"/>
              </a:solidFill>
            </a:endParaRPr>
          </a:p>
          <a:p>
            <a:r>
              <a:rPr lang="en-US" sz="1750" b="0">
                <a:solidFill>
                  <a:schemeClr val="bg1"/>
                </a:solidFill>
              </a:rPr>
              <a:t>During the </a:t>
            </a:r>
            <a:r>
              <a:rPr lang="en-US" sz="1750" b="1">
                <a:solidFill>
                  <a:schemeClr val="bg1"/>
                </a:solidFill>
              </a:rPr>
              <a:t>presentation</a:t>
            </a:r>
            <a:r>
              <a:rPr lang="en-US" sz="1750" b="0">
                <a:solidFill>
                  <a:schemeClr val="bg1"/>
                </a:solidFill>
              </a:rPr>
              <a:t>, you are not permitted to use AI. </a:t>
            </a:r>
            <a:r>
              <a:rPr lang="en-US" sz="1750">
                <a:solidFill>
                  <a:schemeClr val="bg1"/>
                </a:solidFill>
              </a:rPr>
              <a:t>If you use AI in this component, you could be found guilty of cheating. </a:t>
            </a:r>
            <a:endParaRPr lang="en-US" sz="1750" b="0">
              <a:solidFill>
                <a:schemeClr val="bg1"/>
              </a:solidFill>
            </a:endParaRPr>
          </a:p>
        </p:txBody>
      </p:sp>
      <p:sp>
        <p:nvSpPr>
          <p:cNvPr id="11" name="Rectangle 10">
            <a:extLst>
              <a:ext uri="{FF2B5EF4-FFF2-40B4-BE49-F238E27FC236}">
                <a16:creationId xmlns:a16="http://schemas.microsoft.com/office/drawing/2014/main" id="{13092C61-9745-80B4-98CB-2A54A69D9B62}"/>
              </a:ext>
            </a:extLst>
          </p:cNvPr>
          <p:cNvSpPr/>
          <p:nvPr/>
        </p:nvSpPr>
        <p:spPr>
          <a:xfrm>
            <a:off x="6744072" y="2708920"/>
            <a:ext cx="4752528" cy="1821446"/>
          </a:xfrm>
          <a:prstGeom prst="rect">
            <a:avLst/>
          </a:prstGeom>
          <a:solidFill>
            <a:srgbClr val="4085C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7814CF0-D7C9-72DF-BD25-BE4B733F11B2}"/>
              </a:ext>
            </a:extLst>
          </p:cNvPr>
          <p:cNvSpPr txBox="1"/>
          <p:nvPr/>
        </p:nvSpPr>
        <p:spPr>
          <a:xfrm>
            <a:off x="6744072" y="2720822"/>
            <a:ext cx="4752528" cy="1754326"/>
          </a:xfrm>
          <a:prstGeom prst="rect">
            <a:avLst/>
          </a:prstGeom>
          <a:noFill/>
        </p:spPr>
        <p:txBody>
          <a:bodyPr wrap="square" rtlCol="0">
            <a:spAutoFit/>
          </a:bodyPr>
          <a:lstStyle/>
          <a:p>
            <a:r>
              <a:rPr lang="en-US" b="1">
                <a:solidFill>
                  <a:schemeClr val="bg1"/>
                </a:solidFill>
              </a:rPr>
              <a:t>Acknowledging use of AI for preparation.</a:t>
            </a:r>
            <a:endParaRPr lang="en-US">
              <a:solidFill>
                <a:schemeClr val="bg1"/>
              </a:solidFill>
            </a:endParaRPr>
          </a:p>
          <a:p>
            <a:endParaRPr lang="en-US" sz="1800" b="0">
              <a:solidFill>
                <a:schemeClr val="bg1"/>
              </a:solidFill>
            </a:endParaRPr>
          </a:p>
          <a:p>
            <a:r>
              <a:rPr lang="en-US" sz="1800" b="0">
                <a:solidFill>
                  <a:schemeClr val="bg1"/>
                </a:solidFill>
              </a:rPr>
              <a:t>For the </a:t>
            </a:r>
            <a:r>
              <a:rPr lang="en-US" sz="1800" b="1">
                <a:solidFill>
                  <a:schemeClr val="bg1"/>
                </a:solidFill>
              </a:rPr>
              <a:t>preparation</a:t>
            </a:r>
            <a:r>
              <a:rPr lang="en-US" sz="1800" b="0">
                <a:solidFill>
                  <a:schemeClr val="bg1"/>
                </a:solidFill>
              </a:rPr>
              <a:t> of this presentation, you will be required to </a:t>
            </a:r>
            <a:r>
              <a:rPr lang="en-US" sz="1800" b="1">
                <a:solidFill>
                  <a:schemeClr val="bg1"/>
                </a:solidFill>
              </a:rPr>
              <a:t>acknowledge</a:t>
            </a:r>
            <a:r>
              <a:rPr lang="en-US" sz="1800" b="0">
                <a:solidFill>
                  <a:schemeClr val="bg1"/>
                </a:solidFill>
              </a:rPr>
              <a:t> use of AI in a cover sheet. This includes identifying what tools you used and what you used them for.</a:t>
            </a:r>
          </a:p>
        </p:txBody>
      </p:sp>
    </p:spTree>
    <p:extLst>
      <p:ext uri="{BB962C8B-B14F-4D97-AF65-F5344CB8AC3E}">
        <p14:creationId xmlns:p14="http://schemas.microsoft.com/office/powerpoint/2010/main" val="36396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AA36937F-2188-7C85-32A9-6AE95B7525C9}"/>
              </a:ext>
            </a:extLst>
          </p:cNvPr>
          <p:cNvSpPr>
            <a:spLocks noGrp="1"/>
          </p:cNvSpPr>
          <p:nvPr>
            <p:ph type="title"/>
          </p:nvPr>
        </p:nvSpPr>
        <p:spPr>
          <a:xfrm>
            <a:off x="695325" y="763200"/>
            <a:ext cx="3384550" cy="747897"/>
          </a:xfrm>
        </p:spPr>
        <p:txBody>
          <a:bodyPr/>
          <a:lstStyle/>
          <a:p>
            <a:pPr algn="ctr"/>
            <a:r>
              <a:rPr lang="en-AU"/>
              <a:t>Contents</a:t>
            </a:r>
          </a:p>
        </p:txBody>
      </p:sp>
      <p:sp>
        <p:nvSpPr>
          <p:cNvPr id="3" name="Footer Placeholder 2">
            <a:extLst>
              <a:ext uri="{FF2B5EF4-FFF2-40B4-BE49-F238E27FC236}">
                <a16:creationId xmlns:a16="http://schemas.microsoft.com/office/drawing/2014/main" id="{0054E326-BBB1-3C69-E3CC-D3FEEDDA6324}"/>
              </a:ext>
            </a:extLst>
          </p:cNvPr>
          <p:cNvSpPr>
            <a:spLocks noGrp="1"/>
          </p:cNvSpPr>
          <p:nvPr>
            <p:ph type="ftr" sz="quarter" idx="10"/>
          </p:nvPr>
        </p:nvSpPr>
        <p:spPr/>
        <p:txBody>
          <a:bodyPr/>
          <a:lstStyle/>
          <a:p>
            <a:r>
              <a:rPr lang="en-AU"/>
              <a:t>Institute for Teaching and Learning Innovation (ITaLI) – 4 February 2025</a:t>
            </a:r>
          </a:p>
        </p:txBody>
      </p:sp>
      <p:sp>
        <p:nvSpPr>
          <p:cNvPr id="4" name="Slide Number Placeholder 3">
            <a:extLst>
              <a:ext uri="{FF2B5EF4-FFF2-40B4-BE49-F238E27FC236}">
                <a16:creationId xmlns:a16="http://schemas.microsoft.com/office/drawing/2014/main" id="{166F28AC-42E0-7DA0-F183-738CBD6DBECA}"/>
              </a:ext>
            </a:extLst>
          </p:cNvPr>
          <p:cNvSpPr>
            <a:spLocks noGrp="1"/>
          </p:cNvSpPr>
          <p:nvPr>
            <p:ph type="sldNum" sz="quarter" idx="11"/>
          </p:nvPr>
        </p:nvSpPr>
        <p:spPr/>
        <p:txBody>
          <a:bodyPr/>
          <a:lstStyle/>
          <a:p>
            <a:fld id="{E917DE0E-AFB1-41FD-BC35-27DB61CA125F}" type="slidenum">
              <a:rPr lang="en-AU" smtClean="0"/>
              <a:pPr/>
              <a:t>2</a:t>
            </a:fld>
            <a:endParaRPr lang="en-AU"/>
          </a:p>
        </p:txBody>
      </p:sp>
      <p:sp>
        <p:nvSpPr>
          <p:cNvPr id="41" name="Table Placeholder 40">
            <a:extLst>
              <a:ext uri="{FF2B5EF4-FFF2-40B4-BE49-F238E27FC236}">
                <a16:creationId xmlns:a16="http://schemas.microsoft.com/office/drawing/2014/main" id="{A25CEEF5-C9BB-BE40-2570-2885586E82C5}"/>
              </a:ext>
            </a:extLst>
          </p:cNvPr>
          <p:cNvSpPr>
            <a:spLocks noGrp="1"/>
          </p:cNvSpPr>
          <p:nvPr>
            <p:ph type="tbl" sz="quarter" idx="12"/>
          </p:nvPr>
        </p:nvSpPr>
        <p:spPr>
          <a:xfrm>
            <a:off x="5663952" y="1052736"/>
            <a:ext cx="5832723" cy="5474064"/>
          </a:xfrm>
        </p:spPr>
        <p:txBody>
          <a:bodyPr/>
          <a:lstStyle/>
          <a:p>
            <a:pPr marL="342900" indent="-342900">
              <a:spcBef>
                <a:spcPts val="0"/>
              </a:spcBef>
              <a:spcAft>
                <a:spcPts val="0"/>
              </a:spcAft>
              <a:buFont typeface="+mj-lt"/>
              <a:buAutoNum type="arabicPeriod"/>
            </a:pPr>
            <a:r>
              <a:rPr lang="en-AU" sz="2000" b="0"/>
              <a:t>What is AI?</a:t>
            </a:r>
          </a:p>
          <a:p>
            <a:pPr marL="714375" lvl="1" indent="-342900">
              <a:spcBef>
                <a:spcPts val="0"/>
              </a:spcBef>
              <a:spcAft>
                <a:spcPts val="0"/>
              </a:spcAft>
              <a:buFont typeface="Courier New" panose="02070309020205020404" pitchFamily="49" charset="0"/>
              <a:buChar char="o"/>
            </a:pPr>
            <a:r>
              <a:rPr lang="en-AU" sz="2000"/>
              <a:t>Introduction to AI</a:t>
            </a:r>
          </a:p>
          <a:p>
            <a:pPr marL="0" lvl="1">
              <a:spcBef>
                <a:spcPts val="0"/>
              </a:spcBef>
              <a:spcAft>
                <a:spcPts val="0"/>
              </a:spcAft>
            </a:pPr>
            <a:endParaRPr lang="en-AU"/>
          </a:p>
          <a:p>
            <a:pPr marL="342900" indent="-342900">
              <a:spcBef>
                <a:spcPts val="0"/>
              </a:spcBef>
              <a:spcAft>
                <a:spcPts val="0"/>
              </a:spcAft>
              <a:buFont typeface="+mj-lt"/>
              <a:buAutoNum type="arabicPeriod"/>
            </a:pPr>
            <a:r>
              <a:rPr lang="en-AU" sz="2000" b="0"/>
              <a:t>AI Student Hub</a:t>
            </a:r>
          </a:p>
          <a:p>
            <a:pPr marL="714375" lvl="1" indent="-342900">
              <a:spcBef>
                <a:spcPts val="0"/>
              </a:spcBef>
              <a:spcAft>
                <a:spcPts val="0"/>
              </a:spcAft>
              <a:buFont typeface="Courier New" panose="02070309020205020404" pitchFamily="49" charset="0"/>
              <a:buChar char="o"/>
            </a:pPr>
            <a:r>
              <a:rPr lang="en-AU" sz="2000"/>
              <a:t>AI in your learning</a:t>
            </a:r>
          </a:p>
          <a:p>
            <a:pPr marL="714375" lvl="1" indent="-342900">
              <a:spcBef>
                <a:spcPts val="0"/>
              </a:spcBef>
              <a:spcAft>
                <a:spcPts val="0"/>
              </a:spcAft>
              <a:buFont typeface="Courier New" panose="02070309020205020404" pitchFamily="49" charset="0"/>
              <a:buChar char="o"/>
            </a:pPr>
            <a:r>
              <a:rPr lang="en-AU" sz="2000"/>
              <a:t>Ethical and responsible use of AI </a:t>
            </a:r>
          </a:p>
          <a:p>
            <a:pPr marL="714375" lvl="1" indent="-342900">
              <a:spcBef>
                <a:spcPts val="0"/>
              </a:spcBef>
              <a:spcAft>
                <a:spcPts val="0"/>
              </a:spcAft>
              <a:buFont typeface="Courier New" panose="02070309020205020404" pitchFamily="49" charset="0"/>
              <a:buChar char="o"/>
            </a:pPr>
            <a:r>
              <a:rPr lang="en-AU" sz="2000"/>
              <a:t>UQ AI tools for students</a:t>
            </a:r>
          </a:p>
          <a:p>
            <a:pPr marL="714375" lvl="1" indent="-342900">
              <a:spcBef>
                <a:spcPts val="0"/>
              </a:spcBef>
              <a:spcAft>
                <a:spcPts val="0"/>
              </a:spcAft>
              <a:buFont typeface="Courier New" panose="02070309020205020404" pitchFamily="49" charset="0"/>
              <a:buChar char="o"/>
            </a:pPr>
            <a:r>
              <a:rPr lang="en-AU" sz="2000"/>
              <a:t>Training &amp; Resources</a:t>
            </a:r>
          </a:p>
          <a:p>
            <a:pPr marL="0" lvl="1">
              <a:spcBef>
                <a:spcPts val="0"/>
              </a:spcBef>
              <a:spcAft>
                <a:spcPts val="0"/>
              </a:spcAft>
            </a:pPr>
            <a:endParaRPr lang="en-AU"/>
          </a:p>
          <a:p>
            <a:pPr marL="342900" indent="-342900">
              <a:spcBef>
                <a:spcPts val="0"/>
              </a:spcBef>
              <a:spcAft>
                <a:spcPts val="0"/>
              </a:spcAft>
              <a:buFont typeface="+mj-lt"/>
              <a:buAutoNum type="arabicPeriod"/>
            </a:pPr>
            <a:r>
              <a:rPr lang="en-AU" sz="2000" b="0"/>
              <a:t>AI and assessment</a:t>
            </a:r>
          </a:p>
          <a:p>
            <a:pPr marL="714375" lvl="1" indent="-342900">
              <a:spcBef>
                <a:spcPts val="0"/>
              </a:spcBef>
              <a:spcAft>
                <a:spcPts val="0"/>
              </a:spcAft>
              <a:buFont typeface="Courier New" panose="02070309020205020404" pitchFamily="49" charset="0"/>
              <a:buChar char="o"/>
            </a:pPr>
            <a:r>
              <a:rPr lang="en-AU" sz="2000" b="0"/>
              <a:t>Maintaining academic integrity</a:t>
            </a:r>
          </a:p>
          <a:p>
            <a:pPr marL="714375" lvl="1" indent="-342900">
              <a:spcBef>
                <a:spcPts val="0"/>
              </a:spcBef>
              <a:spcAft>
                <a:spcPts val="0"/>
              </a:spcAft>
              <a:buFont typeface="Courier New" panose="02070309020205020404" pitchFamily="49" charset="0"/>
              <a:buChar char="o"/>
            </a:pPr>
            <a:r>
              <a:rPr lang="en-AU" sz="2000" b="0" i="1"/>
              <a:t>Example course 1 </a:t>
            </a:r>
            <a:r>
              <a:rPr lang="en-AU" sz="2000" b="0"/>
              <a:t>– </a:t>
            </a:r>
            <a:r>
              <a:rPr lang="en-AU" sz="2000" b="1"/>
              <a:t>Law</a:t>
            </a:r>
            <a:r>
              <a:rPr lang="en-AU" sz="2000" b="0"/>
              <a:t> </a:t>
            </a:r>
          </a:p>
          <a:p>
            <a:pPr marL="714375" lvl="1" indent="-342900">
              <a:spcBef>
                <a:spcPts val="0"/>
              </a:spcBef>
              <a:spcAft>
                <a:spcPts val="0"/>
              </a:spcAft>
              <a:buFont typeface="Courier New" panose="02070309020205020404" pitchFamily="49" charset="0"/>
              <a:buChar char="o"/>
            </a:pPr>
            <a:r>
              <a:rPr lang="en-AU" sz="2000" b="0" i="1"/>
              <a:t>Example course 2 </a:t>
            </a:r>
            <a:r>
              <a:rPr lang="en-AU" sz="2000" b="0"/>
              <a:t>– </a:t>
            </a:r>
            <a:r>
              <a:rPr lang="en-AU" sz="2000" b="1"/>
              <a:t>Architecture</a:t>
            </a:r>
            <a:r>
              <a:rPr lang="en-AU" sz="2000" b="0"/>
              <a:t> </a:t>
            </a:r>
          </a:p>
          <a:p>
            <a:pPr marL="714375" lvl="1" indent="-342900">
              <a:spcBef>
                <a:spcPts val="0"/>
              </a:spcBef>
              <a:spcAft>
                <a:spcPts val="0"/>
              </a:spcAft>
              <a:buFont typeface="Courier New" panose="02070309020205020404" pitchFamily="49" charset="0"/>
              <a:buChar char="o"/>
            </a:pPr>
            <a:r>
              <a:rPr lang="en-AU" sz="2000" b="0" i="1"/>
              <a:t>Example course 3 </a:t>
            </a:r>
            <a:r>
              <a:rPr lang="en-AU" sz="2000" b="0"/>
              <a:t>– </a:t>
            </a:r>
            <a:r>
              <a:rPr lang="en-AU" sz="2000" b="1"/>
              <a:t>Dentistry</a:t>
            </a:r>
          </a:p>
        </p:txBody>
      </p:sp>
      <p:pic>
        <p:nvPicPr>
          <p:cNvPr id="5" name="Picture 4" descr="A person touching a screen&#10;&#10;AI-generated content may be incorrect.">
            <a:extLst>
              <a:ext uri="{FF2B5EF4-FFF2-40B4-BE49-F238E27FC236}">
                <a16:creationId xmlns:a16="http://schemas.microsoft.com/office/drawing/2014/main" id="{AAFA27DF-D35B-5BD9-5E37-4E767B2A96DA}"/>
              </a:ext>
            </a:extLst>
          </p:cNvPr>
          <p:cNvPicPr>
            <a:picLocks noChangeAspect="1"/>
          </p:cNvPicPr>
          <p:nvPr/>
        </p:nvPicPr>
        <p:blipFill>
          <a:blip r:embed="rId2"/>
          <a:stretch>
            <a:fillRect/>
          </a:stretch>
        </p:blipFill>
        <p:spPr>
          <a:xfrm>
            <a:off x="263352" y="2136037"/>
            <a:ext cx="4536504" cy="3025899"/>
          </a:xfrm>
          <a:prstGeom prst="rect">
            <a:avLst/>
          </a:prstGeom>
        </p:spPr>
      </p:pic>
    </p:spTree>
    <p:extLst>
      <p:ext uri="{BB962C8B-B14F-4D97-AF65-F5344CB8AC3E}">
        <p14:creationId xmlns:p14="http://schemas.microsoft.com/office/powerpoint/2010/main" val="374331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4C662-C525-A6A6-B795-DA8E518AB3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0CE2ED-FFF4-7E30-2DB4-25E1B40637BC}"/>
              </a:ext>
            </a:extLst>
          </p:cNvPr>
          <p:cNvSpPr>
            <a:spLocks noGrp="1"/>
          </p:cNvSpPr>
          <p:nvPr>
            <p:ph type="title"/>
          </p:nvPr>
        </p:nvSpPr>
        <p:spPr/>
        <p:txBody>
          <a:bodyPr/>
          <a:lstStyle/>
          <a:p>
            <a:r>
              <a:rPr lang="en-US"/>
              <a:t>Assessment 1 – Mid-term presentation</a:t>
            </a:r>
          </a:p>
        </p:txBody>
      </p:sp>
      <p:sp>
        <p:nvSpPr>
          <p:cNvPr id="4" name="Footer Placeholder 3">
            <a:extLst>
              <a:ext uri="{FF2B5EF4-FFF2-40B4-BE49-F238E27FC236}">
                <a16:creationId xmlns:a16="http://schemas.microsoft.com/office/drawing/2014/main" id="{7CF99396-F29C-CCDC-04CC-728FF1CF2C69}"/>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0AC4F90B-7833-CACD-838C-B78E694DEDC9}"/>
              </a:ext>
            </a:extLst>
          </p:cNvPr>
          <p:cNvSpPr>
            <a:spLocks noGrp="1"/>
          </p:cNvSpPr>
          <p:nvPr>
            <p:ph type="sldNum" sz="quarter" idx="18"/>
          </p:nvPr>
        </p:nvSpPr>
        <p:spPr/>
        <p:txBody>
          <a:bodyPr/>
          <a:lstStyle/>
          <a:p>
            <a:fld id="{E917DE0E-AFB1-41FD-BC35-27DB61CA125F}" type="slidenum">
              <a:rPr lang="en-AU" smtClean="0"/>
              <a:pPr/>
              <a:t>20</a:t>
            </a:fld>
            <a:endParaRPr lang="en-AU"/>
          </a:p>
        </p:txBody>
      </p:sp>
      <p:sp>
        <p:nvSpPr>
          <p:cNvPr id="6" name="Text Placeholder 5">
            <a:extLst>
              <a:ext uri="{FF2B5EF4-FFF2-40B4-BE49-F238E27FC236}">
                <a16:creationId xmlns:a16="http://schemas.microsoft.com/office/drawing/2014/main" id="{671BA9AA-A631-B257-BA74-6F4A8C318D6C}"/>
              </a:ext>
            </a:extLst>
          </p:cNvPr>
          <p:cNvSpPr>
            <a:spLocks noGrp="1"/>
          </p:cNvSpPr>
          <p:nvPr>
            <p:ph type="body" sz="quarter" idx="31"/>
          </p:nvPr>
        </p:nvSpPr>
        <p:spPr/>
        <p:txBody>
          <a:bodyPr/>
          <a:lstStyle/>
          <a:p>
            <a:r>
              <a:rPr lang="en-US"/>
              <a:t>Assessment coversheet</a:t>
            </a:r>
          </a:p>
        </p:txBody>
      </p:sp>
      <p:sp>
        <p:nvSpPr>
          <p:cNvPr id="10" name="Content Placeholder 1">
            <a:extLst>
              <a:ext uri="{FF2B5EF4-FFF2-40B4-BE49-F238E27FC236}">
                <a16:creationId xmlns:a16="http://schemas.microsoft.com/office/drawing/2014/main" id="{426F6453-75E5-BE96-4DCA-0C0BDE06FDCA}"/>
              </a:ext>
            </a:extLst>
          </p:cNvPr>
          <p:cNvSpPr>
            <a:spLocks noGrp="1"/>
          </p:cNvSpPr>
          <p:nvPr>
            <p:ph sz="quarter" idx="10"/>
          </p:nvPr>
        </p:nvSpPr>
        <p:spPr>
          <a:xfrm>
            <a:off x="695326" y="2013804"/>
            <a:ext cx="5904730" cy="4223508"/>
          </a:xfrm>
        </p:spPr>
        <p:txBody>
          <a:bodyPr/>
          <a:lstStyle/>
          <a:p>
            <a:pPr marL="171450" indent="-171450" algn="l">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The following cover sheet is available on Blackboard for your use for this assignment.</a:t>
            </a:r>
          </a:p>
          <a:p>
            <a:pPr marL="171450" indent="-171450" algn="l">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For example: </a:t>
            </a: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algn="l"/>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715CBE87-2CE4-4D8F-7FE5-E16D48DCB50D}"/>
              </a:ext>
            </a:extLst>
          </p:cNvPr>
          <p:cNvGraphicFramePr>
            <a:graphicFrameLocks noGrp="1"/>
          </p:cNvGraphicFramePr>
          <p:nvPr>
            <p:extLst>
              <p:ext uri="{D42A27DB-BD31-4B8C-83A1-F6EECF244321}">
                <p14:modId xmlns:p14="http://schemas.microsoft.com/office/powerpoint/2010/main" val="1067483807"/>
              </p:ext>
            </p:extLst>
          </p:nvPr>
        </p:nvGraphicFramePr>
        <p:xfrm>
          <a:off x="695324" y="3026399"/>
          <a:ext cx="5688709" cy="1652250"/>
        </p:xfrm>
        <a:graphic>
          <a:graphicData uri="http://schemas.openxmlformats.org/drawingml/2006/table">
            <a:tbl>
              <a:tblPr firstRow="1" bandRow="1">
                <a:tableStyleId>{F5AB1C69-6EDB-4FF4-983F-18BD219EF322}</a:tableStyleId>
              </a:tblPr>
              <a:tblGrid>
                <a:gridCol w="1368228">
                  <a:extLst>
                    <a:ext uri="{9D8B030D-6E8A-4147-A177-3AD203B41FA5}">
                      <a16:colId xmlns:a16="http://schemas.microsoft.com/office/drawing/2014/main" val="477694025"/>
                    </a:ext>
                  </a:extLst>
                </a:gridCol>
                <a:gridCol w="1368152">
                  <a:extLst>
                    <a:ext uri="{9D8B030D-6E8A-4147-A177-3AD203B41FA5}">
                      <a16:colId xmlns:a16="http://schemas.microsoft.com/office/drawing/2014/main" val="1549980044"/>
                    </a:ext>
                  </a:extLst>
                </a:gridCol>
                <a:gridCol w="1963004">
                  <a:extLst>
                    <a:ext uri="{9D8B030D-6E8A-4147-A177-3AD203B41FA5}">
                      <a16:colId xmlns:a16="http://schemas.microsoft.com/office/drawing/2014/main" val="2118265549"/>
                    </a:ext>
                  </a:extLst>
                </a:gridCol>
                <a:gridCol w="989325">
                  <a:extLst>
                    <a:ext uri="{9D8B030D-6E8A-4147-A177-3AD203B41FA5}">
                      <a16:colId xmlns:a16="http://schemas.microsoft.com/office/drawing/2014/main" val="2157127131"/>
                    </a:ext>
                  </a:extLst>
                </a:gridCol>
              </a:tblGrid>
              <a:tr h="585450">
                <a:tc>
                  <a:txBody>
                    <a:bodyPr/>
                    <a:lstStyle/>
                    <a:p>
                      <a:r>
                        <a:rPr lang="en-US" sz="1600"/>
                        <a:t>Tool</a:t>
                      </a:r>
                    </a:p>
                  </a:txBody>
                  <a:tcPr/>
                </a:tc>
                <a:tc>
                  <a:txBody>
                    <a:bodyPr/>
                    <a:lstStyle/>
                    <a:p>
                      <a:r>
                        <a:rPr lang="en-US" sz="1600"/>
                        <a:t>Use</a:t>
                      </a:r>
                    </a:p>
                  </a:txBody>
                  <a:tcPr/>
                </a:tc>
                <a:tc>
                  <a:txBody>
                    <a:bodyPr/>
                    <a:lstStyle/>
                    <a:p>
                      <a:r>
                        <a:rPr lang="en-US" sz="1600"/>
                        <a:t>Prompt(s)</a:t>
                      </a:r>
                    </a:p>
                  </a:txBody>
                  <a:tcPr/>
                </a:tc>
                <a:tc>
                  <a:txBody>
                    <a:bodyPr/>
                    <a:lstStyle/>
                    <a:p>
                      <a:r>
                        <a:rPr lang="en-US" sz="1600"/>
                        <a:t>Date</a:t>
                      </a:r>
                    </a:p>
                  </a:txBody>
                  <a:tcPr/>
                </a:tc>
                <a:extLst>
                  <a:ext uri="{0D108BD9-81ED-4DB2-BD59-A6C34878D82A}">
                    <a16:rowId xmlns:a16="http://schemas.microsoft.com/office/drawing/2014/main" val="1657623379"/>
                  </a:ext>
                </a:extLst>
              </a:tr>
              <a:tr h="1010502">
                <a:tc>
                  <a:txBody>
                    <a:bodyPr/>
                    <a:lstStyle/>
                    <a:p>
                      <a:r>
                        <a:rPr lang="en-US" sz="1600"/>
                        <a:t>Canva AI Presentation maker</a:t>
                      </a:r>
                    </a:p>
                  </a:txBody>
                  <a:tcPr/>
                </a:tc>
                <a:tc>
                  <a:txBody>
                    <a:bodyPr/>
                    <a:lstStyle/>
                    <a:p>
                      <a:r>
                        <a:rPr lang="en-US" sz="1600"/>
                        <a:t>Draft slide deck presentation</a:t>
                      </a:r>
                    </a:p>
                  </a:txBody>
                  <a:tcPr/>
                </a:tc>
                <a:tc>
                  <a:txBody>
                    <a:bodyPr/>
                    <a:lstStyle/>
                    <a:p>
                      <a:r>
                        <a:rPr lang="en-US" sz="1600"/>
                        <a:t>Create a semi-formal presentation for a workplace audience</a:t>
                      </a:r>
                    </a:p>
                  </a:txBody>
                  <a:tcPr/>
                </a:tc>
                <a:tc>
                  <a:txBody>
                    <a:bodyPr/>
                    <a:lstStyle/>
                    <a:p>
                      <a:r>
                        <a:rPr lang="en-US" sz="1600"/>
                        <a:t>28/1/25</a:t>
                      </a:r>
                    </a:p>
                  </a:txBody>
                  <a:tcPr/>
                </a:tc>
                <a:extLst>
                  <a:ext uri="{0D108BD9-81ED-4DB2-BD59-A6C34878D82A}">
                    <a16:rowId xmlns:a16="http://schemas.microsoft.com/office/drawing/2014/main" val="2456200357"/>
                  </a:ext>
                </a:extLst>
              </a:tr>
            </a:tbl>
          </a:graphicData>
        </a:graphic>
      </p:graphicFrame>
      <p:sp>
        <p:nvSpPr>
          <p:cNvPr id="12" name="TextBox 11">
            <a:extLst>
              <a:ext uri="{FF2B5EF4-FFF2-40B4-BE49-F238E27FC236}">
                <a16:creationId xmlns:a16="http://schemas.microsoft.com/office/drawing/2014/main" id="{425441A8-05FA-12AA-413A-1E20B57645DC}"/>
              </a:ext>
            </a:extLst>
          </p:cNvPr>
          <p:cNvSpPr txBox="1"/>
          <p:nvPr/>
        </p:nvSpPr>
        <p:spPr>
          <a:xfrm>
            <a:off x="695325" y="5725645"/>
            <a:ext cx="5904730" cy="584775"/>
          </a:xfrm>
          <a:prstGeom prst="rect">
            <a:avLst/>
          </a:prstGeom>
          <a:noFill/>
        </p:spPr>
        <p:txBody>
          <a:bodyPr wrap="square" rtlCol="0">
            <a:spAutoFit/>
          </a:bodyPr>
          <a:lstStyle/>
          <a:p>
            <a:r>
              <a:rPr lang="en-US" sz="1600" b="0">
                <a:solidFill>
                  <a:srgbClr val="000000"/>
                </a:solidFill>
                <a:hlinkClick r:id="rId3"/>
              </a:rPr>
              <a:t>AI Student Hub</a:t>
            </a:r>
            <a:r>
              <a:rPr lang="en-US" sz="1600" b="0">
                <a:solidFill>
                  <a:srgbClr val="000000"/>
                </a:solidFill>
              </a:rPr>
              <a:t> and </a:t>
            </a:r>
            <a:r>
              <a:rPr lang="en-US" sz="1600" b="0">
                <a:solidFill>
                  <a:schemeClr val="accent1"/>
                </a:solidFill>
                <a:hlinkClick r:id="rId4">
                  <a:extLst>
                    <a:ext uri="{A12FA001-AC4F-418D-AE19-62706E023703}">
                      <ahyp:hlinkClr xmlns:ahyp="http://schemas.microsoft.com/office/drawing/2018/hyperlinkcolor" val="tx"/>
                    </a:ext>
                  </a:extLst>
                </a:hlinkClick>
              </a:rPr>
              <a:t>UQ Library</a:t>
            </a:r>
            <a:r>
              <a:rPr lang="en-US" sz="1600" b="0">
                <a:solidFill>
                  <a:schemeClr val="accent1"/>
                </a:solidFill>
              </a:rPr>
              <a:t> </a:t>
            </a:r>
            <a:r>
              <a:rPr lang="en-US" sz="1600" b="0">
                <a:solidFill>
                  <a:srgbClr val="000000"/>
                </a:solidFill>
              </a:rPr>
              <a:t>provides further guidance on acknowledging and referencing AI.</a:t>
            </a:r>
          </a:p>
        </p:txBody>
      </p:sp>
      <p:pic>
        <p:nvPicPr>
          <p:cNvPr id="14" name="Picture 13" descr="A document with red text&#10;&#10;AI-generated content may be incorrect.">
            <a:extLst>
              <a:ext uri="{FF2B5EF4-FFF2-40B4-BE49-F238E27FC236}">
                <a16:creationId xmlns:a16="http://schemas.microsoft.com/office/drawing/2014/main" id="{EF47CCC5-0996-C309-924C-C40155DA8337}"/>
              </a:ext>
            </a:extLst>
          </p:cNvPr>
          <p:cNvPicPr>
            <a:picLocks noChangeAspect="1"/>
          </p:cNvPicPr>
          <p:nvPr/>
        </p:nvPicPr>
        <p:blipFill>
          <a:blip r:embed="rId5"/>
          <a:stretch>
            <a:fillRect/>
          </a:stretch>
        </p:blipFill>
        <p:spPr>
          <a:xfrm>
            <a:off x="7032103" y="1455725"/>
            <a:ext cx="4479702" cy="4971180"/>
          </a:xfrm>
          <a:prstGeom prst="rect">
            <a:avLst/>
          </a:prstGeom>
          <a:ln>
            <a:solidFill>
              <a:srgbClr val="000000"/>
            </a:solidFill>
          </a:ln>
        </p:spPr>
      </p:pic>
    </p:spTree>
    <p:extLst>
      <p:ext uri="{BB962C8B-B14F-4D97-AF65-F5344CB8AC3E}">
        <p14:creationId xmlns:p14="http://schemas.microsoft.com/office/powerpoint/2010/main" val="363722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230C1-1AF2-F8ED-C9E5-D8A20A1B08D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91480-E614-DCF5-2169-A418D2828358}"/>
              </a:ext>
            </a:extLst>
          </p:cNvPr>
          <p:cNvSpPr>
            <a:spLocks noGrp="1"/>
          </p:cNvSpPr>
          <p:nvPr>
            <p:ph sz="quarter" idx="10"/>
          </p:nvPr>
        </p:nvSpPr>
        <p:spPr>
          <a:xfrm>
            <a:off x="695326" y="1700808"/>
            <a:ext cx="5616698" cy="4393232"/>
          </a:xfrm>
        </p:spPr>
        <p:txBody>
          <a:bodyPr/>
          <a:lstStyle/>
          <a:p>
            <a:pPr marL="285750" indent="-285750">
              <a:buFont typeface="Arial" panose="020B0604020202020204" pitchFamily="34" charset="0"/>
              <a:buChar char="•"/>
            </a:pPr>
            <a:r>
              <a:rPr lang="en-AU" sz="1600" b="0">
                <a:solidFill>
                  <a:srgbClr val="000000"/>
                </a:solidFill>
              </a:rPr>
              <a:t>You need to design and prototype a product.</a:t>
            </a:r>
          </a:p>
          <a:p>
            <a:pPr marL="285750" indent="-285750">
              <a:buFont typeface="Arial" panose="020B0604020202020204" pitchFamily="34" charset="0"/>
              <a:buChar char="•"/>
            </a:pPr>
            <a:r>
              <a:rPr lang="en-AU" sz="1600" b="0">
                <a:solidFill>
                  <a:srgbClr val="000000"/>
                </a:solidFill>
              </a:rPr>
              <a:t>You </a:t>
            </a:r>
            <a:r>
              <a:rPr lang="en-AU" sz="1600">
                <a:solidFill>
                  <a:srgbClr val="000000"/>
                </a:solidFill>
              </a:rPr>
              <a:t>can</a:t>
            </a:r>
            <a:r>
              <a:rPr lang="en-AU" sz="1600" b="0">
                <a:solidFill>
                  <a:srgbClr val="000000"/>
                </a:solidFill>
              </a:rPr>
              <a:t> use AI in this assessment for ideation and drafting – where AI tools are used, they must be acknowledged.</a:t>
            </a:r>
          </a:p>
        </p:txBody>
      </p:sp>
      <p:sp>
        <p:nvSpPr>
          <p:cNvPr id="3" name="Title 2">
            <a:extLst>
              <a:ext uri="{FF2B5EF4-FFF2-40B4-BE49-F238E27FC236}">
                <a16:creationId xmlns:a16="http://schemas.microsoft.com/office/drawing/2014/main" id="{64DCF002-D146-9658-6B64-86B5F1970ECA}"/>
              </a:ext>
            </a:extLst>
          </p:cNvPr>
          <p:cNvSpPr>
            <a:spLocks noGrp="1"/>
          </p:cNvSpPr>
          <p:nvPr>
            <p:ph type="title"/>
          </p:nvPr>
        </p:nvSpPr>
        <p:spPr/>
        <p:txBody>
          <a:bodyPr/>
          <a:lstStyle/>
          <a:p>
            <a:r>
              <a:rPr lang="en-US"/>
              <a:t>Assessment 2 – Design project</a:t>
            </a:r>
          </a:p>
        </p:txBody>
      </p:sp>
      <p:sp>
        <p:nvSpPr>
          <p:cNvPr id="4" name="Footer Placeholder 3">
            <a:extLst>
              <a:ext uri="{FF2B5EF4-FFF2-40B4-BE49-F238E27FC236}">
                <a16:creationId xmlns:a16="http://schemas.microsoft.com/office/drawing/2014/main" id="{C5B6F44F-D355-44B9-28B3-8F9CD1D054AC}"/>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EC2DA756-CBC7-FEDA-62BA-2EEB1FED2E3D}"/>
              </a:ext>
            </a:extLst>
          </p:cNvPr>
          <p:cNvSpPr>
            <a:spLocks noGrp="1"/>
          </p:cNvSpPr>
          <p:nvPr>
            <p:ph type="sldNum" sz="quarter" idx="18"/>
          </p:nvPr>
        </p:nvSpPr>
        <p:spPr/>
        <p:txBody>
          <a:bodyPr/>
          <a:lstStyle/>
          <a:p>
            <a:fld id="{E917DE0E-AFB1-41FD-BC35-27DB61CA125F}" type="slidenum">
              <a:rPr lang="en-AU" smtClean="0"/>
              <a:pPr/>
              <a:t>21</a:t>
            </a:fld>
            <a:endParaRPr lang="en-AU"/>
          </a:p>
        </p:txBody>
      </p:sp>
      <p:sp>
        <p:nvSpPr>
          <p:cNvPr id="7" name="Rectangle 6">
            <a:extLst>
              <a:ext uri="{FF2B5EF4-FFF2-40B4-BE49-F238E27FC236}">
                <a16:creationId xmlns:a16="http://schemas.microsoft.com/office/drawing/2014/main" id="{F74E75C1-C2BF-8393-914E-51D5AAC12A16}"/>
              </a:ext>
            </a:extLst>
          </p:cNvPr>
          <p:cNvSpPr/>
          <p:nvPr/>
        </p:nvSpPr>
        <p:spPr>
          <a:xfrm>
            <a:off x="6744072" y="1700808"/>
            <a:ext cx="4752528" cy="4393232"/>
          </a:xfrm>
          <a:prstGeom prst="rect">
            <a:avLst/>
          </a:prstGeom>
          <a:solidFill>
            <a:srgbClr val="4085C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6A83C58-2E55-CFA7-EB0C-06A83817CA1E}"/>
              </a:ext>
            </a:extLst>
          </p:cNvPr>
          <p:cNvSpPr txBox="1"/>
          <p:nvPr/>
        </p:nvSpPr>
        <p:spPr>
          <a:xfrm>
            <a:off x="6960096" y="1844824"/>
            <a:ext cx="4248472" cy="2031325"/>
          </a:xfrm>
          <a:prstGeom prst="rect">
            <a:avLst/>
          </a:prstGeom>
          <a:noFill/>
        </p:spPr>
        <p:txBody>
          <a:bodyPr wrap="square" rtlCol="0">
            <a:spAutoFit/>
          </a:bodyPr>
          <a:lstStyle/>
          <a:p>
            <a:r>
              <a:rPr lang="en-US" b="1">
                <a:solidFill>
                  <a:schemeClr val="bg1"/>
                </a:solidFill>
              </a:rPr>
              <a:t>Acknowledging use of AI</a:t>
            </a:r>
          </a:p>
          <a:p>
            <a:endParaRPr lang="en-US">
              <a:solidFill>
                <a:schemeClr val="bg1"/>
              </a:solidFill>
            </a:endParaRPr>
          </a:p>
          <a:p>
            <a:r>
              <a:rPr lang="en-US" sz="1800" b="0">
                <a:solidFill>
                  <a:schemeClr val="bg1"/>
                </a:solidFill>
              </a:rPr>
              <a:t>For this assessment item, you will be required to </a:t>
            </a:r>
            <a:r>
              <a:rPr lang="en-US" sz="1800" b="1">
                <a:solidFill>
                  <a:schemeClr val="bg1"/>
                </a:solidFill>
              </a:rPr>
              <a:t>acknowledge</a:t>
            </a:r>
            <a:r>
              <a:rPr lang="en-US" sz="1800" b="0">
                <a:solidFill>
                  <a:schemeClr val="bg1"/>
                </a:solidFill>
              </a:rPr>
              <a:t> use of AI in a cover sheet. This includes identifying what tools you used and what you used them for.</a:t>
            </a:r>
          </a:p>
        </p:txBody>
      </p:sp>
    </p:spTree>
    <p:extLst>
      <p:ext uri="{BB962C8B-B14F-4D97-AF65-F5344CB8AC3E}">
        <p14:creationId xmlns:p14="http://schemas.microsoft.com/office/powerpoint/2010/main" val="35756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5C8DB-7211-CAA3-194F-29F55AF3E9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7D9430-8D9E-5E42-8D33-631DE824E62D}"/>
              </a:ext>
            </a:extLst>
          </p:cNvPr>
          <p:cNvSpPr>
            <a:spLocks noGrp="1"/>
          </p:cNvSpPr>
          <p:nvPr>
            <p:ph type="title"/>
          </p:nvPr>
        </p:nvSpPr>
        <p:spPr/>
        <p:txBody>
          <a:bodyPr/>
          <a:lstStyle/>
          <a:p>
            <a:r>
              <a:rPr lang="en-US"/>
              <a:t>Assessment 2 – Design project</a:t>
            </a:r>
          </a:p>
        </p:txBody>
      </p:sp>
      <p:sp>
        <p:nvSpPr>
          <p:cNvPr id="4" name="Footer Placeholder 3">
            <a:extLst>
              <a:ext uri="{FF2B5EF4-FFF2-40B4-BE49-F238E27FC236}">
                <a16:creationId xmlns:a16="http://schemas.microsoft.com/office/drawing/2014/main" id="{936AF47F-5596-7848-E26B-C167FB398E48}"/>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574A3B45-24C0-953D-0B1D-E263C71EA0A8}"/>
              </a:ext>
            </a:extLst>
          </p:cNvPr>
          <p:cNvSpPr>
            <a:spLocks noGrp="1"/>
          </p:cNvSpPr>
          <p:nvPr>
            <p:ph type="sldNum" sz="quarter" idx="18"/>
          </p:nvPr>
        </p:nvSpPr>
        <p:spPr/>
        <p:txBody>
          <a:bodyPr/>
          <a:lstStyle/>
          <a:p>
            <a:fld id="{E917DE0E-AFB1-41FD-BC35-27DB61CA125F}" type="slidenum">
              <a:rPr lang="en-AU" smtClean="0"/>
              <a:pPr/>
              <a:t>22</a:t>
            </a:fld>
            <a:endParaRPr lang="en-AU"/>
          </a:p>
        </p:txBody>
      </p:sp>
      <p:sp>
        <p:nvSpPr>
          <p:cNvPr id="6" name="Text Placeholder 5">
            <a:extLst>
              <a:ext uri="{FF2B5EF4-FFF2-40B4-BE49-F238E27FC236}">
                <a16:creationId xmlns:a16="http://schemas.microsoft.com/office/drawing/2014/main" id="{CD3F44D5-9E37-3A14-E7B1-C3A37328D724}"/>
              </a:ext>
            </a:extLst>
          </p:cNvPr>
          <p:cNvSpPr>
            <a:spLocks noGrp="1"/>
          </p:cNvSpPr>
          <p:nvPr>
            <p:ph type="body" sz="quarter" idx="31"/>
          </p:nvPr>
        </p:nvSpPr>
        <p:spPr/>
        <p:txBody>
          <a:bodyPr/>
          <a:lstStyle/>
          <a:p>
            <a:r>
              <a:rPr lang="en-US"/>
              <a:t>Assessment coversheet</a:t>
            </a:r>
          </a:p>
        </p:txBody>
      </p:sp>
      <p:sp>
        <p:nvSpPr>
          <p:cNvPr id="10" name="Content Placeholder 1">
            <a:extLst>
              <a:ext uri="{FF2B5EF4-FFF2-40B4-BE49-F238E27FC236}">
                <a16:creationId xmlns:a16="http://schemas.microsoft.com/office/drawing/2014/main" id="{78AAF835-3CB9-F314-90E0-6BEAF6E14C76}"/>
              </a:ext>
            </a:extLst>
          </p:cNvPr>
          <p:cNvSpPr>
            <a:spLocks noGrp="1"/>
          </p:cNvSpPr>
          <p:nvPr>
            <p:ph sz="quarter" idx="10"/>
          </p:nvPr>
        </p:nvSpPr>
        <p:spPr>
          <a:xfrm>
            <a:off x="695326" y="2013804"/>
            <a:ext cx="5904730" cy="4223508"/>
          </a:xfrm>
        </p:spPr>
        <p:txBody>
          <a:bodyPr/>
          <a:lstStyle/>
          <a:p>
            <a:pPr marL="171450" indent="-171450" algn="l">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The following cover sheet is available on Blackboard for your use for this assignment.</a:t>
            </a:r>
          </a:p>
          <a:p>
            <a:pPr marL="171450" indent="-171450" algn="l">
              <a:buFont typeface="Arial" panose="020B0604020202020204" pitchFamily="34" charset="0"/>
              <a:buChar char="•"/>
            </a:pPr>
            <a:r>
              <a:rPr lang="en-US" sz="1600" b="0">
                <a:solidFill>
                  <a:srgbClr val="000000"/>
                </a:solidFill>
                <a:latin typeface="Arial" panose="020B0604020202020204" pitchFamily="34" charset="0"/>
                <a:cs typeface="Arial" panose="020B0604020202020204" pitchFamily="34" charset="0"/>
              </a:rPr>
              <a:t>For example: </a:t>
            </a: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a:p>
            <a:pPr algn="l"/>
            <a:endParaRPr lang="en-US" sz="1600" b="0">
              <a:solidFill>
                <a:srgbClr val="00000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600" b="0">
              <a:solidFill>
                <a:srgbClr val="000000"/>
              </a:solidFill>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0B397BBA-1798-D8BA-130A-92BA1ABCFE1A}"/>
              </a:ext>
            </a:extLst>
          </p:cNvPr>
          <p:cNvGraphicFramePr>
            <a:graphicFrameLocks noGrp="1"/>
          </p:cNvGraphicFramePr>
          <p:nvPr>
            <p:extLst>
              <p:ext uri="{D42A27DB-BD31-4B8C-83A1-F6EECF244321}">
                <p14:modId xmlns:p14="http://schemas.microsoft.com/office/powerpoint/2010/main" val="3346380273"/>
              </p:ext>
            </p:extLst>
          </p:nvPr>
        </p:nvGraphicFramePr>
        <p:xfrm>
          <a:off x="695325" y="3026399"/>
          <a:ext cx="5904730" cy="2383770"/>
        </p:xfrm>
        <a:graphic>
          <a:graphicData uri="http://schemas.openxmlformats.org/drawingml/2006/table">
            <a:tbl>
              <a:tblPr firstRow="1" bandRow="1">
                <a:tableStyleId>{F5AB1C69-6EDB-4FF4-983F-18BD219EF322}</a:tableStyleId>
              </a:tblPr>
              <a:tblGrid>
                <a:gridCol w="864171">
                  <a:extLst>
                    <a:ext uri="{9D8B030D-6E8A-4147-A177-3AD203B41FA5}">
                      <a16:colId xmlns:a16="http://schemas.microsoft.com/office/drawing/2014/main" val="477694025"/>
                    </a:ext>
                  </a:extLst>
                </a:gridCol>
                <a:gridCol w="1152128">
                  <a:extLst>
                    <a:ext uri="{9D8B030D-6E8A-4147-A177-3AD203B41FA5}">
                      <a16:colId xmlns:a16="http://schemas.microsoft.com/office/drawing/2014/main" val="1549980044"/>
                    </a:ext>
                  </a:extLst>
                </a:gridCol>
                <a:gridCol w="1944216">
                  <a:extLst>
                    <a:ext uri="{9D8B030D-6E8A-4147-A177-3AD203B41FA5}">
                      <a16:colId xmlns:a16="http://schemas.microsoft.com/office/drawing/2014/main" val="2118265549"/>
                    </a:ext>
                  </a:extLst>
                </a:gridCol>
                <a:gridCol w="1080120">
                  <a:extLst>
                    <a:ext uri="{9D8B030D-6E8A-4147-A177-3AD203B41FA5}">
                      <a16:colId xmlns:a16="http://schemas.microsoft.com/office/drawing/2014/main" val="1510160575"/>
                    </a:ext>
                  </a:extLst>
                </a:gridCol>
                <a:gridCol w="864095">
                  <a:extLst>
                    <a:ext uri="{9D8B030D-6E8A-4147-A177-3AD203B41FA5}">
                      <a16:colId xmlns:a16="http://schemas.microsoft.com/office/drawing/2014/main" val="2157127131"/>
                    </a:ext>
                  </a:extLst>
                </a:gridCol>
              </a:tblGrid>
              <a:tr h="585450">
                <a:tc>
                  <a:txBody>
                    <a:bodyPr/>
                    <a:lstStyle/>
                    <a:p>
                      <a:r>
                        <a:rPr lang="en-US" sz="1600"/>
                        <a:t>Tool</a:t>
                      </a:r>
                    </a:p>
                  </a:txBody>
                  <a:tcPr/>
                </a:tc>
                <a:tc>
                  <a:txBody>
                    <a:bodyPr/>
                    <a:lstStyle/>
                    <a:p>
                      <a:r>
                        <a:rPr lang="en-US" sz="1600"/>
                        <a:t>Use</a:t>
                      </a:r>
                    </a:p>
                  </a:txBody>
                  <a:tcPr/>
                </a:tc>
                <a:tc>
                  <a:txBody>
                    <a:bodyPr/>
                    <a:lstStyle/>
                    <a:p>
                      <a:r>
                        <a:rPr lang="en-US" sz="1600"/>
                        <a:t>Prompt(s)</a:t>
                      </a:r>
                    </a:p>
                  </a:txBody>
                  <a:tcPr/>
                </a:tc>
                <a:tc>
                  <a:txBody>
                    <a:bodyPr/>
                    <a:lstStyle/>
                    <a:p>
                      <a:r>
                        <a:rPr lang="en-US" sz="1600"/>
                        <a:t>Section</a:t>
                      </a:r>
                    </a:p>
                  </a:txBody>
                  <a:tcPr/>
                </a:tc>
                <a:tc>
                  <a:txBody>
                    <a:bodyPr/>
                    <a:lstStyle/>
                    <a:p>
                      <a:r>
                        <a:rPr lang="en-US" sz="1600"/>
                        <a:t>Date</a:t>
                      </a:r>
                    </a:p>
                  </a:txBody>
                  <a:tcPr/>
                </a:tc>
                <a:extLst>
                  <a:ext uri="{0D108BD9-81ED-4DB2-BD59-A6C34878D82A}">
                    <a16:rowId xmlns:a16="http://schemas.microsoft.com/office/drawing/2014/main" val="1657623379"/>
                  </a:ext>
                </a:extLst>
              </a:tr>
              <a:tr h="1010502">
                <a:tc>
                  <a:txBody>
                    <a:bodyPr/>
                    <a:lstStyle/>
                    <a:p>
                      <a:r>
                        <a:rPr lang="en-AU" sz="1600"/>
                        <a:t>Lumion AI</a:t>
                      </a:r>
                      <a:endParaRPr lang="en-US" sz="1600"/>
                    </a:p>
                  </a:txBody>
                  <a:tcPr/>
                </a:tc>
                <a:tc>
                  <a:txBody>
                    <a:bodyPr/>
                    <a:lstStyle/>
                    <a:p>
                      <a:r>
                        <a:rPr lang="en-US" sz="1600"/>
                        <a:t>Idea generation</a:t>
                      </a:r>
                    </a:p>
                  </a:txBody>
                  <a:tcPr/>
                </a:tc>
                <a:tc>
                  <a:txBody>
                    <a:bodyPr/>
                    <a:lstStyle/>
                    <a:p>
                      <a:r>
                        <a:rPr lang="en-US" sz="1600"/>
                        <a:t>Generate an urban environment with a modern skyscrapers, mid-rise buildings, and parks surrounding the central building.</a:t>
                      </a:r>
                    </a:p>
                  </a:txBody>
                  <a:tcPr/>
                </a:tc>
                <a:tc>
                  <a:txBody>
                    <a:bodyPr/>
                    <a:lstStyle/>
                    <a:p>
                      <a:r>
                        <a:rPr lang="en-US" sz="1600"/>
                        <a:t>N/A</a:t>
                      </a:r>
                    </a:p>
                  </a:txBody>
                  <a:tcPr/>
                </a:tc>
                <a:tc>
                  <a:txBody>
                    <a:bodyPr/>
                    <a:lstStyle/>
                    <a:p>
                      <a:r>
                        <a:rPr lang="en-US" sz="1600"/>
                        <a:t>28/1/25</a:t>
                      </a:r>
                    </a:p>
                  </a:txBody>
                  <a:tcPr/>
                </a:tc>
                <a:extLst>
                  <a:ext uri="{0D108BD9-81ED-4DB2-BD59-A6C34878D82A}">
                    <a16:rowId xmlns:a16="http://schemas.microsoft.com/office/drawing/2014/main" val="2397683260"/>
                  </a:ext>
                </a:extLst>
              </a:tr>
            </a:tbl>
          </a:graphicData>
        </a:graphic>
      </p:graphicFrame>
      <p:sp>
        <p:nvSpPr>
          <p:cNvPr id="12" name="TextBox 11">
            <a:extLst>
              <a:ext uri="{FF2B5EF4-FFF2-40B4-BE49-F238E27FC236}">
                <a16:creationId xmlns:a16="http://schemas.microsoft.com/office/drawing/2014/main" id="{8C9C0AA0-F8BA-DEF2-5D84-822335597EEB}"/>
              </a:ext>
            </a:extLst>
          </p:cNvPr>
          <p:cNvSpPr txBox="1"/>
          <p:nvPr/>
        </p:nvSpPr>
        <p:spPr>
          <a:xfrm>
            <a:off x="695325" y="5725645"/>
            <a:ext cx="5904730" cy="584775"/>
          </a:xfrm>
          <a:prstGeom prst="rect">
            <a:avLst/>
          </a:prstGeom>
          <a:noFill/>
        </p:spPr>
        <p:txBody>
          <a:bodyPr wrap="square" rtlCol="0">
            <a:spAutoFit/>
          </a:bodyPr>
          <a:lstStyle/>
          <a:p>
            <a:r>
              <a:rPr lang="en-US" sz="1600" b="0">
                <a:solidFill>
                  <a:srgbClr val="000000"/>
                </a:solidFill>
                <a:hlinkClick r:id="rId3"/>
              </a:rPr>
              <a:t>AI Student Hub</a:t>
            </a:r>
            <a:r>
              <a:rPr lang="en-US" sz="1600" b="0">
                <a:solidFill>
                  <a:srgbClr val="000000"/>
                </a:solidFill>
              </a:rPr>
              <a:t> and </a:t>
            </a:r>
            <a:r>
              <a:rPr lang="en-US" sz="1600" b="0">
                <a:solidFill>
                  <a:schemeClr val="accent1"/>
                </a:solidFill>
                <a:hlinkClick r:id="rId4">
                  <a:extLst>
                    <a:ext uri="{A12FA001-AC4F-418D-AE19-62706E023703}">
                      <ahyp:hlinkClr xmlns:ahyp="http://schemas.microsoft.com/office/drawing/2018/hyperlinkcolor" val="tx"/>
                    </a:ext>
                  </a:extLst>
                </a:hlinkClick>
              </a:rPr>
              <a:t>UQ Library</a:t>
            </a:r>
            <a:r>
              <a:rPr lang="en-US" sz="1600" b="0">
                <a:solidFill>
                  <a:schemeClr val="accent1"/>
                </a:solidFill>
              </a:rPr>
              <a:t> </a:t>
            </a:r>
            <a:r>
              <a:rPr lang="en-US" sz="1600" b="0">
                <a:solidFill>
                  <a:srgbClr val="000000"/>
                </a:solidFill>
              </a:rPr>
              <a:t>provides further guidance on acknowledging and referencing AI.</a:t>
            </a:r>
          </a:p>
        </p:txBody>
      </p:sp>
      <p:pic>
        <p:nvPicPr>
          <p:cNvPr id="2" name="Picture 1">
            <a:extLst>
              <a:ext uri="{FF2B5EF4-FFF2-40B4-BE49-F238E27FC236}">
                <a16:creationId xmlns:a16="http://schemas.microsoft.com/office/drawing/2014/main" id="{266EB058-C6F5-6AD1-DBD9-1AB73ACDD781}"/>
              </a:ext>
            </a:extLst>
          </p:cNvPr>
          <p:cNvPicPr>
            <a:picLocks noChangeAspect="1"/>
          </p:cNvPicPr>
          <p:nvPr/>
        </p:nvPicPr>
        <p:blipFill>
          <a:blip r:embed="rId5"/>
          <a:stretch>
            <a:fillRect/>
          </a:stretch>
        </p:blipFill>
        <p:spPr>
          <a:xfrm>
            <a:off x="6858276" y="1483491"/>
            <a:ext cx="4653529" cy="4753821"/>
          </a:xfrm>
          <a:prstGeom prst="rect">
            <a:avLst/>
          </a:prstGeom>
          <a:ln>
            <a:solidFill>
              <a:srgbClr val="000000"/>
            </a:solidFill>
          </a:ln>
        </p:spPr>
      </p:pic>
    </p:spTree>
    <p:extLst>
      <p:ext uri="{BB962C8B-B14F-4D97-AF65-F5344CB8AC3E}">
        <p14:creationId xmlns:p14="http://schemas.microsoft.com/office/powerpoint/2010/main" val="1587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47BB0-C003-FC6E-7198-9EE89D18EDE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15FA2-AB1C-A57B-0017-DB70E49B4FCA}"/>
              </a:ext>
            </a:extLst>
          </p:cNvPr>
          <p:cNvSpPr>
            <a:spLocks noGrp="1"/>
          </p:cNvSpPr>
          <p:nvPr>
            <p:ph sz="quarter" idx="10"/>
          </p:nvPr>
        </p:nvSpPr>
        <p:spPr>
          <a:xfrm>
            <a:off x="695326" y="1700808"/>
            <a:ext cx="5616698" cy="4393232"/>
          </a:xfrm>
        </p:spPr>
        <p:txBody>
          <a:bodyPr/>
          <a:lstStyle/>
          <a:p>
            <a:pPr marL="285750" indent="-285750">
              <a:buFont typeface="Arial" panose="020B0604020202020204" pitchFamily="34" charset="0"/>
              <a:buChar char="•"/>
            </a:pPr>
            <a:r>
              <a:rPr lang="en-US" sz="1600" b="0">
                <a:solidFill>
                  <a:srgbClr val="000000"/>
                </a:solidFill>
              </a:rPr>
              <a:t>Present your design project to an industry panel (comprising faculty and guest professionals).</a:t>
            </a:r>
          </a:p>
          <a:p>
            <a:pPr marL="285750" indent="-285750">
              <a:buFont typeface="Arial" panose="020B0604020202020204" pitchFamily="34" charset="0"/>
              <a:buChar char="•"/>
            </a:pPr>
            <a:r>
              <a:rPr lang="en-US" sz="1600" b="0">
                <a:solidFill>
                  <a:srgbClr val="000000"/>
                </a:solidFill>
              </a:rPr>
              <a:t>Q&amp;A with panel members.</a:t>
            </a:r>
          </a:p>
          <a:p>
            <a:pPr marL="285750" indent="-285750">
              <a:buFont typeface="Arial" panose="020B0604020202020204" pitchFamily="34" charset="0"/>
              <a:buChar char="•"/>
            </a:pPr>
            <a:r>
              <a:rPr lang="en-US" sz="1600" b="0">
                <a:solidFill>
                  <a:srgbClr val="000000"/>
                </a:solidFill>
              </a:rPr>
              <a:t>You </a:t>
            </a:r>
            <a:r>
              <a:rPr lang="en-US" sz="1600">
                <a:solidFill>
                  <a:srgbClr val="000000"/>
                </a:solidFill>
              </a:rPr>
              <a:t>cannot </a:t>
            </a:r>
            <a:r>
              <a:rPr lang="en-US" sz="1600" b="0">
                <a:solidFill>
                  <a:srgbClr val="000000"/>
                </a:solidFill>
              </a:rPr>
              <a:t>use AI in this assessment. </a:t>
            </a:r>
          </a:p>
        </p:txBody>
      </p:sp>
      <p:sp>
        <p:nvSpPr>
          <p:cNvPr id="3" name="Title 2">
            <a:extLst>
              <a:ext uri="{FF2B5EF4-FFF2-40B4-BE49-F238E27FC236}">
                <a16:creationId xmlns:a16="http://schemas.microsoft.com/office/drawing/2014/main" id="{8A44F376-544E-4061-D510-BA43311B9217}"/>
              </a:ext>
            </a:extLst>
          </p:cNvPr>
          <p:cNvSpPr>
            <a:spLocks noGrp="1"/>
          </p:cNvSpPr>
          <p:nvPr>
            <p:ph type="title"/>
          </p:nvPr>
        </p:nvSpPr>
        <p:spPr/>
        <p:txBody>
          <a:bodyPr/>
          <a:lstStyle/>
          <a:p>
            <a:r>
              <a:rPr lang="en-US"/>
              <a:t>Assessment 3 – Panel presentation</a:t>
            </a:r>
          </a:p>
        </p:txBody>
      </p:sp>
      <p:sp>
        <p:nvSpPr>
          <p:cNvPr id="4" name="Footer Placeholder 3">
            <a:extLst>
              <a:ext uri="{FF2B5EF4-FFF2-40B4-BE49-F238E27FC236}">
                <a16:creationId xmlns:a16="http://schemas.microsoft.com/office/drawing/2014/main" id="{1D8C6A0E-FDAB-F693-1447-91DAEE79BB5C}"/>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B8F1F5AD-9763-41FB-B041-516F364DEE09}"/>
              </a:ext>
            </a:extLst>
          </p:cNvPr>
          <p:cNvSpPr>
            <a:spLocks noGrp="1"/>
          </p:cNvSpPr>
          <p:nvPr>
            <p:ph type="sldNum" sz="quarter" idx="18"/>
          </p:nvPr>
        </p:nvSpPr>
        <p:spPr/>
        <p:txBody>
          <a:bodyPr/>
          <a:lstStyle/>
          <a:p>
            <a:fld id="{E917DE0E-AFB1-41FD-BC35-27DB61CA125F}" type="slidenum">
              <a:rPr lang="en-AU" smtClean="0"/>
              <a:pPr/>
              <a:t>23</a:t>
            </a:fld>
            <a:endParaRPr lang="en-AU"/>
          </a:p>
        </p:txBody>
      </p:sp>
      <p:sp>
        <p:nvSpPr>
          <p:cNvPr id="7" name="Rectangle 6">
            <a:extLst>
              <a:ext uri="{FF2B5EF4-FFF2-40B4-BE49-F238E27FC236}">
                <a16:creationId xmlns:a16="http://schemas.microsoft.com/office/drawing/2014/main" id="{54B02590-FB4C-7995-F9C0-1CE1B02D7B35}"/>
              </a:ext>
            </a:extLst>
          </p:cNvPr>
          <p:cNvSpPr/>
          <p:nvPr/>
        </p:nvSpPr>
        <p:spPr>
          <a:xfrm>
            <a:off x="6744072" y="1700808"/>
            <a:ext cx="4752528" cy="439323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2A4CAD-5E6D-3EC1-A35C-3C671F72AF79}"/>
              </a:ext>
            </a:extLst>
          </p:cNvPr>
          <p:cNvSpPr txBox="1"/>
          <p:nvPr/>
        </p:nvSpPr>
        <p:spPr>
          <a:xfrm>
            <a:off x="6960096" y="1844824"/>
            <a:ext cx="4248472" cy="2585323"/>
          </a:xfrm>
          <a:prstGeom prst="rect">
            <a:avLst/>
          </a:prstGeom>
          <a:noFill/>
        </p:spPr>
        <p:txBody>
          <a:bodyPr wrap="square" rtlCol="0">
            <a:spAutoFit/>
          </a:bodyPr>
          <a:lstStyle/>
          <a:p>
            <a:endParaRPr lang="en-US">
              <a:solidFill>
                <a:schemeClr val="bg1"/>
              </a:solidFill>
            </a:endParaRPr>
          </a:p>
          <a:p>
            <a:r>
              <a:rPr lang="en-US" b="1">
                <a:solidFill>
                  <a:schemeClr val="bg1"/>
                </a:solidFill>
              </a:rPr>
              <a:t>You cannot use AI: AI is prohibited. </a:t>
            </a:r>
          </a:p>
          <a:p>
            <a:endParaRPr lang="en-US" sz="1800" b="0">
              <a:solidFill>
                <a:schemeClr val="bg1"/>
              </a:solidFill>
            </a:endParaRPr>
          </a:p>
          <a:p>
            <a:r>
              <a:rPr lang="en-US" sz="1800" b="0">
                <a:solidFill>
                  <a:schemeClr val="bg1"/>
                </a:solidFill>
              </a:rPr>
              <a:t>For this assessment item, you are not permitted to use AI. </a:t>
            </a:r>
            <a:r>
              <a:rPr lang="en-US">
                <a:solidFill>
                  <a:schemeClr val="bg1"/>
                </a:solidFill>
              </a:rPr>
              <a:t>If you use AI in this assessment task you could be found guilty of cheating. </a:t>
            </a:r>
            <a:endParaRPr lang="en-US" sz="1800" b="0">
              <a:solidFill>
                <a:schemeClr val="bg1"/>
              </a:solidFill>
            </a:endParaRPr>
          </a:p>
          <a:p>
            <a:endParaRPr lang="en-US" sz="1800" b="0">
              <a:solidFill>
                <a:schemeClr val="bg1"/>
              </a:solidFill>
            </a:endParaRPr>
          </a:p>
          <a:p>
            <a:endParaRPr lang="en-US">
              <a:solidFill>
                <a:schemeClr val="bg1"/>
              </a:solidFill>
            </a:endParaRPr>
          </a:p>
        </p:txBody>
      </p:sp>
    </p:spTree>
    <p:extLst>
      <p:ext uri="{BB962C8B-B14F-4D97-AF65-F5344CB8AC3E}">
        <p14:creationId xmlns:p14="http://schemas.microsoft.com/office/powerpoint/2010/main" val="12894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8A2E0-C5E6-953A-065F-925399F81770}"/>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B2783350-8A92-B596-4595-64E7C3270560}"/>
              </a:ext>
            </a:extLst>
          </p:cNvPr>
          <p:cNvGraphicFramePr>
            <a:graphicFrameLocks noGrp="1"/>
          </p:cNvGraphicFramePr>
          <p:nvPr>
            <p:ph sz="quarter" idx="10"/>
            <p:extLst>
              <p:ext uri="{D42A27DB-BD31-4B8C-83A1-F6EECF244321}">
                <p14:modId xmlns:p14="http://schemas.microsoft.com/office/powerpoint/2010/main" val="1391696345"/>
              </p:ext>
            </p:extLst>
          </p:nvPr>
        </p:nvGraphicFramePr>
        <p:xfrm>
          <a:off x="695325" y="2030413"/>
          <a:ext cx="9577388" cy="3106840"/>
        </p:xfrm>
        <a:graphic>
          <a:graphicData uri="http://schemas.openxmlformats.org/drawingml/2006/table">
            <a:tbl>
              <a:tblPr firstRow="1" bandRow="1">
                <a:tableStyleId>{5C22544A-7EE6-4342-B048-85BDC9FD1C3A}</a:tableStyleId>
              </a:tblPr>
              <a:tblGrid>
                <a:gridCol w="2394347">
                  <a:extLst>
                    <a:ext uri="{9D8B030D-6E8A-4147-A177-3AD203B41FA5}">
                      <a16:colId xmlns:a16="http://schemas.microsoft.com/office/drawing/2014/main" val="2827364135"/>
                    </a:ext>
                  </a:extLst>
                </a:gridCol>
                <a:gridCol w="2394347">
                  <a:extLst>
                    <a:ext uri="{9D8B030D-6E8A-4147-A177-3AD203B41FA5}">
                      <a16:colId xmlns:a16="http://schemas.microsoft.com/office/drawing/2014/main" val="2775765253"/>
                    </a:ext>
                  </a:extLst>
                </a:gridCol>
                <a:gridCol w="2394347">
                  <a:extLst>
                    <a:ext uri="{9D8B030D-6E8A-4147-A177-3AD203B41FA5}">
                      <a16:colId xmlns:a16="http://schemas.microsoft.com/office/drawing/2014/main" val="2968481780"/>
                    </a:ext>
                  </a:extLst>
                </a:gridCol>
                <a:gridCol w="2394347">
                  <a:extLst>
                    <a:ext uri="{9D8B030D-6E8A-4147-A177-3AD203B41FA5}">
                      <a16:colId xmlns:a16="http://schemas.microsoft.com/office/drawing/2014/main" val="3687373153"/>
                    </a:ext>
                  </a:extLst>
                </a:gridCol>
              </a:tblGrid>
              <a:tr h="370840">
                <a:tc>
                  <a:txBody>
                    <a:bodyPr/>
                    <a:lstStyle/>
                    <a:p>
                      <a:r>
                        <a:rPr lang="en-US"/>
                        <a:t>Assessment task</a:t>
                      </a:r>
                    </a:p>
                  </a:txBody>
                  <a:tcPr/>
                </a:tc>
                <a:tc>
                  <a:txBody>
                    <a:bodyPr/>
                    <a:lstStyle/>
                    <a:p>
                      <a:r>
                        <a:rPr lang="en-US"/>
                        <a:t>Weight</a:t>
                      </a:r>
                    </a:p>
                  </a:txBody>
                  <a:tcPr/>
                </a:tc>
                <a:tc>
                  <a:txBody>
                    <a:bodyPr/>
                    <a:lstStyle/>
                    <a:p>
                      <a:r>
                        <a:rPr lang="en-US"/>
                        <a:t>Due date</a:t>
                      </a:r>
                    </a:p>
                  </a:txBody>
                  <a:tcPr/>
                </a:tc>
                <a:tc>
                  <a:txBody>
                    <a:bodyPr/>
                    <a:lstStyle/>
                    <a:p>
                      <a:r>
                        <a:rPr lang="en-US"/>
                        <a:t>AI use</a:t>
                      </a:r>
                    </a:p>
                  </a:txBody>
                  <a:tcPr/>
                </a:tc>
                <a:extLst>
                  <a:ext uri="{0D108BD9-81ED-4DB2-BD59-A6C34878D82A}">
                    <a16:rowId xmlns:a16="http://schemas.microsoft.com/office/drawing/2014/main" val="3484552215"/>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Practical/ Demonstration</a:t>
                      </a:r>
                    </a:p>
                  </a:txBody>
                  <a:tcPr anchor="ctr"/>
                </a:tc>
                <a:tc>
                  <a:txBody>
                    <a:bodyPr/>
                    <a:lstStyle/>
                    <a:p>
                      <a:pPr algn="ctr"/>
                      <a:r>
                        <a:rPr lang="en-US"/>
                        <a:t>20%</a:t>
                      </a:r>
                    </a:p>
                  </a:txBody>
                  <a:tcPr anchor="ctr"/>
                </a:tc>
                <a:tc>
                  <a:txBody>
                    <a:bodyPr/>
                    <a:lstStyle/>
                    <a:p>
                      <a:pPr algn="ctr"/>
                      <a:r>
                        <a:rPr lang="en-US"/>
                        <a:t>Week 8</a:t>
                      </a:r>
                    </a:p>
                  </a:txBody>
                  <a:tcPr anchor="ctr"/>
                </a:tc>
                <a:tc>
                  <a:txBody>
                    <a:bodyPr/>
                    <a:lstStyle/>
                    <a:p>
                      <a:pPr algn="ctr"/>
                      <a:r>
                        <a:rPr lang="en-US"/>
                        <a:t>Cannot use AI</a:t>
                      </a:r>
                    </a:p>
                  </a:txBody>
                  <a:tcPr anchor="ctr"/>
                </a:tc>
                <a:extLst>
                  <a:ext uri="{0D108BD9-81ED-4DB2-BD59-A6C34878D82A}">
                    <a16:rowId xmlns:a16="http://schemas.microsoft.com/office/drawing/2014/main" val="920585179"/>
                  </a:ext>
                </a:extLst>
              </a:tr>
              <a:tr h="684000">
                <a:tc>
                  <a:txBody>
                    <a:bodyPr/>
                    <a:lstStyle/>
                    <a:p>
                      <a:r>
                        <a:rPr lang="en-US"/>
                        <a:t>Presentation</a:t>
                      </a:r>
                    </a:p>
                  </a:txBody>
                  <a:tcPr anchor="ctr"/>
                </a:tc>
                <a:tc>
                  <a:txBody>
                    <a:bodyPr/>
                    <a:lstStyle/>
                    <a:p>
                      <a:pPr algn="ctr"/>
                      <a:r>
                        <a:rPr lang="en-US"/>
                        <a:t>15%</a:t>
                      </a:r>
                    </a:p>
                  </a:txBody>
                  <a:tcPr anchor="ctr"/>
                </a:tc>
                <a:tc>
                  <a:txBody>
                    <a:bodyPr/>
                    <a:lstStyle/>
                    <a:p>
                      <a:pPr algn="ctr"/>
                      <a:r>
                        <a:rPr lang="en-US"/>
                        <a:t>Week 10</a:t>
                      </a:r>
                    </a:p>
                  </a:txBody>
                  <a:tcPr anchor="ctr"/>
                </a:tc>
                <a:tc>
                  <a:txBody>
                    <a:bodyPr/>
                    <a:lstStyle/>
                    <a:p>
                      <a:pPr algn="ctr"/>
                      <a:r>
                        <a:rPr lang="en-US"/>
                        <a:t>Can use AI</a:t>
                      </a:r>
                    </a:p>
                  </a:txBody>
                  <a:tcPr anchor="ctr"/>
                </a:tc>
                <a:extLst>
                  <a:ext uri="{0D108BD9-81ED-4DB2-BD59-A6C34878D82A}">
                    <a16:rowId xmlns:a16="http://schemas.microsoft.com/office/drawing/2014/main" val="3345153638"/>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OSCE</a:t>
                      </a:r>
                    </a:p>
                  </a:txBody>
                  <a:tcPr anchor="ctr"/>
                </a:tc>
                <a:tc>
                  <a:txBody>
                    <a:bodyPr/>
                    <a:lstStyle/>
                    <a:p>
                      <a:pPr algn="ctr"/>
                      <a:r>
                        <a:rPr lang="en-US"/>
                        <a:t>20%</a:t>
                      </a:r>
                    </a:p>
                  </a:txBody>
                  <a:tcPr anchor="ctr"/>
                </a:tc>
                <a:tc>
                  <a:txBody>
                    <a:bodyPr/>
                    <a:lstStyle/>
                    <a:p>
                      <a:pPr algn="ctr"/>
                      <a:r>
                        <a:rPr lang="en-US"/>
                        <a:t>Week 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Cannot use AI</a:t>
                      </a:r>
                    </a:p>
                  </a:txBody>
                  <a:tcPr anchor="ctr"/>
                </a:tc>
                <a:extLst>
                  <a:ext uri="{0D108BD9-81ED-4DB2-BD59-A6C34878D82A}">
                    <a16:rowId xmlns:a16="http://schemas.microsoft.com/office/drawing/2014/main" val="2161030509"/>
                  </a:ext>
                </a:extLst>
              </a:tr>
              <a:tr h="684000">
                <a:tc>
                  <a:txBody>
                    <a:bodyPr/>
                    <a:lstStyle/>
                    <a:p>
                      <a:r>
                        <a:rPr lang="en-US"/>
                        <a:t>Examination</a:t>
                      </a:r>
                    </a:p>
                  </a:txBody>
                  <a:tcPr anchor="ctr"/>
                </a:tc>
                <a:tc>
                  <a:txBody>
                    <a:bodyPr/>
                    <a:lstStyle/>
                    <a:p>
                      <a:pPr algn="ctr"/>
                      <a:r>
                        <a:rPr lang="en-US"/>
                        <a:t>45%</a:t>
                      </a:r>
                    </a:p>
                  </a:txBody>
                  <a:tcPr anchor="ctr"/>
                </a:tc>
                <a:tc>
                  <a:txBody>
                    <a:bodyPr/>
                    <a:lstStyle/>
                    <a:p>
                      <a:pPr algn="ctr"/>
                      <a:r>
                        <a:rPr lang="en-US"/>
                        <a:t>Exam period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Cannot use AI</a:t>
                      </a:r>
                    </a:p>
                  </a:txBody>
                  <a:tcPr anchor="ctr"/>
                </a:tc>
                <a:extLst>
                  <a:ext uri="{0D108BD9-81ED-4DB2-BD59-A6C34878D82A}">
                    <a16:rowId xmlns:a16="http://schemas.microsoft.com/office/drawing/2014/main" val="3238150827"/>
                  </a:ext>
                </a:extLst>
              </a:tr>
            </a:tbl>
          </a:graphicData>
        </a:graphic>
      </p:graphicFrame>
      <p:sp>
        <p:nvSpPr>
          <p:cNvPr id="3" name="Title 2">
            <a:extLst>
              <a:ext uri="{FF2B5EF4-FFF2-40B4-BE49-F238E27FC236}">
                <a16:creationId xmlns:a16="http://schemas.microsoft.com/office/drawing/2014/main" id="{924986A7-3BCC-09B0-C573-666205A25B93}"/>
              </a:ext>
            </a:extLst>
          </p:cNvPr>
          <p:cNvSpPr>
            <a:spLocks noGrp="1"/>
          </p:cNvSpPr>
          <p:nvPr>
            <p:ph type="title"/>
          </p:nvPr>
        </p:nvSpPr>
        <p:spPr/>
        <p:txBody>
          <a:bodyPr/>
          <a:lstStyle/>
          <a:p>
            <a:r>
              <a:rPr lang="en-US"/>
              <a:t>Your assessment in this course</a:t>
            </a:r>
          </a:p>
        </p:txBody>
      </p:sp>
      <p:sp>
        <p:nvSpPr>
          <p:cNvPr id="4" name="Footer Placeholder 3">
            <a:extLst>
              <a:ext uri="{FF2B5EF4-FFF2-40B4-BE49-F238E27FC236}">
                <a16:creationId xmlns:a16="http://schemas.microsoft.com/office/drawing/2014/main" id="{7C973740-B487-94F9-A7AB-170FD4942F8B}"/>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D88187F6-5E27-4717-5DE0-E5F977D778A5}"/>
              </a:ext>
            </a:extLst>
          </p:cNvPr>
          <p:cNvSpPr>
            <a:spLocks noGrp="1"/>
          </p:cNvSpPr>
          <p:nvPr>
            <p:ph type="sldNum" sz="quarter" idx="18"/>
          </p:nvPr>
        </p:nvSpPr>
        <p:spPr/>
        <p:txBody>
          <a:bodyPr/>
          <a:lstStyle/>
          <a:p>
            <a:fld id="{E917DE0E-AFB1-41FD-BC35-27DB61CA125F}" type="slidenum">
              <a:rPr lang="en-AU" smtClean="0"/>
              <a:pPr/>
              <a:t>24</a:t>
            </a:fld>
            <a:endParaRPr lang="en-AU"/>
          </a:p>
        </p:txBody>
      </p:sp>
      <p:sp>
        <p:nvSpPr>
          <p:cNvPr id="6" name="Text Placeholder 5">
            <a:extLst>
              <a:ext uri="{FF2B5EF4-FFF2-40B4-BE49-F238E27FC236}">
                <a16:creationId xmlns:a16="http://schemas.microsoft.com/office/drawing/2014/main" id="{43940BBF-70E3-CBBC-7FE4-0D79EBD80572}"/>
              </a:ext>
            </a:extLst>
          </p:cNvPr>
          <p:cNvSpPr>
            <a:spLocks noGrp="1"/>
          </p:cNvSpPr>
          <p:nvPr>
            <p:ph type="body" sz="quarter" idx="31"/>
          </p:nvPr>
        </p:nvSpPr>
        <p:spPr/>
        <p:txBody>
          <a:bodyPr/>
          <a:lstStyle/>
          <a:p>
            <a:r>
              <a:rPr lang="en-US"/>
              <a:t>DENT1234 Introduction to Dental Practice</a:t>
            </a:r>
          </a:p>
        </p:txBody>
      </p:sp>
    </p:spTree>
    <p:extLst>
      <p:ext uri="{BB962C8B-B14F-4D97-AF65-F5344CB8AC3E}">
        <p14:creationId xmlns:p14="http://schemas.microsoft.com/office/powerpoint/2010/main" val="259379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5F97-62AD-1471-4D91-190D6AF7F33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0B701B-387C-7461-1440-7BC8FA0CE874}"/>
              </a:ext>
            </a:extLst>
          </p:cNvPr>
          <p:cNvSpPr>
            <a:spLocks noGrp="1"/>
          </p:cNvSpPr>
          <p:nvPr>
            <p:ph sz="quarter" idx="10"/>
          </p:nvPr>
        </p:nvSpPr>
        <p:spPr>
          <a:xfrm>
            <a:off x="695326" y="1700808"/>
            <a:ext cx="5616698" cy="4393232"/>
          </a:xfrm>
        </p:spPr>
        <p:txBody>
          <a:bodyPr/>
          <a:lstStyle/>
          <a:p>
            <a:pPr marL="285750" indent="-285750">
              <a:buFont typeface="Arial" panose="020B0604020202020204" pitchFamily="34" charset="0"/>
              <a:buChar char="•"/>
            </a:pPr>
            <a:r>
              <a:rPr lang="en-US" sz="1600" b="0">
                <a:solidFill>
                  <a:srgbClr val="000000"/>
                </a:solidFill>
              </a:rPr>
              <a:t>Conducted in</a:t>
            </a:r>
            <a:r>
              <a:rPr lang="en-AU" sz="1600" b="0">
                <a:solidFill>
                  <a:srgbClr val="000000"/>
                </a:solidFill>
              </a:rPr>
              <a:t> Pre-clinical Laboratory.</a:t>
            </a:r>
          </a:p>
          <a:p>
            <a:pPr marL="285750" indent="-285750">
              <a:buFont typeface="Arial" panose="020B0604020202020204" pitchFamily="34" charset="0"/>
              <a:buChar char="•"/>
            </a:pPr>
            <a:r>
              <a:rPr lang="en-US" sz="1600" b="0">
                <a:solidFill>
                  <a:srgbClr val="000000"/>
                </a:solidFill>
              </a:rPr>
              <a:t>Invigilated in person.</a:t>
            </a:r>
          </a:p>
          <a:p>
            <a:pPr marL="285750" indent="-285750">
              <a:buFont typeface="Arial" panose="020B0604020202020204" pitchFamily="34" charset="0"/>
              <a:buChar char="•"/>
            </a:pPr>
            <a:r>
              <a:rPr lang="en-AU" sz="1600" b="0">
                <a:solidFill>
                  <a:srgbClr val="000000"/>
                </a:solidFill>
              </a:rPr>
              <a:t>This assessment takes the form of cavity preparation tasks using instrumentation and the </a:t>
            </a:r>
            <a:r>
              <a:rPr lang="en-AU" sz="1600" b="0" i="1" err="1">
                <a:solidFill>
                  <a:srgbClr val="000000"/>
                </a:solidFill>
              </a:rPr>
              <a:t>LearnaPrep</a:t>
            </a:r>
            <a:r>
              <a:rPr lang="en-AU" sz="1600" b="0">
                <a:solidFill>
                  <a:srgbClr val="000000"/>
                </a:solidFill>
              </a:rPr>
              <a:t> block, and self-assessment of performance to demonstrate acquisition of manual dexterity, handpiece handling, fine motor control, safe practice and reflective practice skills.</a:t>
            </a:r>
            <a:endParaRPr lang="en-US" sz="1600">
              <a:solidFill>
                <a:srgbClr val="000000"/>
              </a:solidFill>
            </a:endParaRPr>
          </a:p>
          <a:p>
            <a:pPr marL="286362" lvl="1" indent="-285750">
              <a:buFont typeface="Arial" panose="020B0604020202020204" pitchFamily="34" charset="0"/>
              <a:buChar char="•"/>
            </a:pPr>
            <a:r>
              <a:rPr lang="en-US" sz="1600">
                <a:solidFill>
                  <a:srgbClr val="000000"/>
                </a:solidFill>
              </a:rPr>
              <a:t>You </a:t>
            </a:r>
            <a:r>
              <a:rPr lang="en-US" sz="1600" b="1">
                <a:solidFill>
                  <a:srgbClr val="000000"/>
                </a:solidFill>
              </a:rPr>
              <a:t>cannot </a:t>
            </a:r>
            <a:r>
              <a:rPr lang="en-US" sz="1600">
                <a:solidFill>
                  <a:srgbClr val="000000"/>
                </a:solidFill>
              </a:rPr>
              <a:t>use AI in this assessment.</a:t>
            </a:r>
            <a:endParaRPr lang="en-US" sz="1600" b="0">
              <a:solidFill>
                <a:srgbClr val="000000"/>
              </a:solidFill>
            </a:endParaRPr>
          </a:p>
        </p:txBody>
      </p:sp>
      <p:sp>
        <p:nvSpPr>
          <p:cNvPr id="3" name="Title 2">
            <a:extLst>
              <a:ext uri="{FF2B5EF4-FFF2-40B4-BE49-F238E27FC236}">
                <a16:creationId xmlns:a16="http://schemas.microsoft.com/office/drawing/2014/main" id="{9FCD7CD4-8C68-0784-7C84-D9464884CC9B}"/>
              </a:ext>
            </a:extLst>
          </p:cNvPr>
          <p:cNvSpPr>
            <a:spLocks noGrp="1"/>
          </p:cNvSpPr>
          <p:nvPr>
            <p:ph type="title"/>
          </p:nvPr>
        </p:nvSpPr>
        <p:spPr>
          <a:xfrm>
            <a:off x="695326" y="763960"/>
            <a:ext cx="10081194" cy="469056"/>
          </a:xfrm>
        </p:spPr>
        <p:txBody>
          <a:bodyPr/>
          <a:lstStyle/>
          <a:p>
            <a:r>
              <a:rPr lang="en-US"/>
              <a:t>Assessment 1 – Pre-clinical Skills Assessment</a:t>
            </a:r>
          </a:p>
        </p:txBody>
      </p:sp>
      <p:sp>
        <p:nvSpPr>
          <p:cNvPr id="4" name="Footer Placeholder 3">
            <a:extLst>
              <a:ext uri="{FF2B5EF4-FFF2-40B4-BE49-F238E27FC236}">
                <a16:creationId xmlns:a16="http://schemas.microsoft.com/office/drawing/2014/main" id="{F1024A46-7BD1-FD3C-764F-02E340E36D7C}"/>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C166C21B-24E0-EF96-F00C-F08AB027C468}"/>
              </a:ext>
            </a:extLst>
          </p:cNvPr>
          <p:cNvSpPr>
            <a:spLocks noGrp="1"/>
          </p:cNvSpPr>
          <p:nvPr>
            <p:ph type="sldNum" sz="quarter" idx="18"/>
          </p:nvPr>
        </p:nvSpPr>
        <p:spPr/>
        <p:txBody>
          <a:bodyPr/>
          <a:lstStyle/>
          <a:p>
            <a:fld id="{E917DE0E-AFB1-41FD-BC35-27DB61CA125F}" type="slidenum">
              <a:rPr lang="en-AU" smtClean="0"/>
              <a:pPr/>
              <a:t>25</a:t>
            </a:fld>
            <a:endParaRPr lang="en-AU"/>
          </a:p>
        </p:txBody>
      </p:sp>
      <p:sp>
        <p:nvSpPr>
          <p:cNvPr id="7" name="Rectangle 6">
            <a:extLst>
              <a:ext uri="{FF2B5EF4-FFF2-40B4-BE49-F238E27FC236}">
                <a16:creationId xmlns:a16="http://schemas.microsoft.com/office/drawing/2014/main" id="{A67F3CEE-CB3F-CF25-3136-D3350D4C097D}"/>
              </a:ext>
            </a:extLst>
          </p:cNvPr>
          <p:cNvSpPr/>
          <p:nvPr/>
        </p:nvSpPr>
        <p:spPr>
          <a:xfrm>
            <a:off x="6744072" y="1700808"/>
            <a:ext cx="4752528" cy="439323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6C5602-6722-FA30-9A34-E52D289A0C5A}"/>
              </a:ext>
            </a:extLst>
          </p:cNvPr>
          <p:cNvSpPr txBox="1"/>
          <p:nvPr/>
        </p:nvSpPr>
        <p:spPr>
          <a:xfrm>
            <a:off x="6960096" y="1844824"/>
            <a:ext cx="4248472" cy="2585323"/>
          </a:xfrm>
          <a:prstGeom prst="rect">
            <a:avLst/>
          </a:prstGeom>
          <a:noFill/>
        </p:spPr>
        <p:txBody>
          <a:bodyPr wrap="square" rtlCol="0">
            <a:spAutoFit/>
          </a:bodyPr>
          <a:lstStyle/>
          <a:p>
            <a:endParaRPr lang="en-US">
              <a:solidFill>
                <a:schemeClr val="bg1"/>
              </a:solidFill>
            </a:endParaRPr>
          </a:p>
          <a:p>
            <a:r>
              <a:rPr lang="en-US" b="1">
                <a:solidFill>
                  <a:schemeClr val="bg1"/>
                </a:solidFill>
              </a:rPr>
              <a:t>You cannot use AI: AI is prohibited. </a:t>
            </a:r>
          </a:p>
          <a:p>
            <a:endParaRPr lang="en-US" sz="1800" b="0">
              <a:solidFill>
                <a:schemeClr val="bg1"/>
              </a:solidFill>
            </a:endParaRPr>
          </a:p>
          <a:p>
            <a:r>
              <a:rPr lang="en-US" sz="1800" b="0">
                <a:solidFill>
                  <a:schemeClr val="bg1"/>
                </a:solidFill>
              </a:rPr>
              <a:t>For this assessment item, you are not permitted to use AI. </a:t>
            </a:r>
            <a:r>
              <a:rPr lang="en-US">
                <a:solidFill>
                  <a:schemeClr val="bg1"/>
                </a:solidFill>
              </a:rPr>
              <a:t>If you use AI in this assessment task you could be found guilty of cheating. </a:t>
            </a:r>
            <a:endParaRPr lang="en-US" sz="1800" b="0">
              <a:solidFill>
                <a:schemeClr val="bg1"/>
              </a:solidFill>
            </a:endParaRPr>
          </a:p>
          <a:p>
            <a:endParaRPr lang="en-US" sz="1800" b="0">
              <a:solidFill>
                <a:schemeClr val="bg1"/>
              </a:solidFill>
            </a:endParaRPr>
          </a:p>
          <a:p>
            <a:endParaRPr lang="en-US">
              <a:solidFill>
                <a:schemeClr val="bg1"/>
              </a:solidFill>
            </a:endParaRPr>
          </a:p>
        </p:txBody>
      </p:sp>
    </p:spTree>
    <p:extLst>
      <p:ext uri="{BB962C8B-B14F-4D97-AF65-F5344CB8AC3E}">
        <p14:creationId xmlns:p14="http://schemas.microsoft.com/office/powerpoint/2010/main" val="86735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E254-8882-47F9-2A60-4BFB6700E32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E59491-40D6-40A1-5E48-001F0D0A1A97}"/>
              </a:ext>
            </a:extLst>
          </p:cNvPr>
          <p:cNvSpPr>
            <a:spLocks noGrp="1"/>
          </p:cNvSpPr>
          <p:nvPr>
            <p:ph sz="quarter" idx="10"/>
          </p:nvPr>
        </p:nvSpPr>
        <p:spPr>
          <a:xfrm>
            <a:off x="695326" y="1952824"/>
            <a:ext cx="5616698" cy="4141216"/>
          </a:xfrm>
        </p:spPr>
        <p:txBody>
          <a:bodyPr/>
          <a:lstStyle/>
          <a:p>
            <a:pPr marL="285750" indent="-285750">
              <a:buFont typeface="Arial" panose="020B0604020202020204" pitchFamily="34" charset="0"/>
              <a:buChar char="•"/>
            </a:pPr>
            <a:r>
              <a:rPr lang="en-AU" sz="1600" b="0">
                <a:solidFill>
                  <a:srgbClr val="000000"/>
                </a:solidFill>
              </a:rPr>
              <a:t>Presentation conducted in tutorial sessions.</a:t>
            </a:r>
          </a:p>
          <a:p>
            <a:pPr marL="285750" indent="-285750">
              <a:buFont typeface="Arial" panose="020B0604020202020204" pitchFamily="34" charset="0"/>
              <a:buChar char="•"/>
            </a:pPr>
            <a:r>
              <a:rPr lang="en-AU" sz="1600" b="0">
                <a:solidFill>
                  <a:srgbClr val="000000"/>
                </a:solidFill>
              </a:rPr>
              <a:t>Facilitated by tutor in person.</a:t>
            </a:r>
          </a:p>
          <a:p>
            <a:pPr marL="285750" indent="-285750">
              <a:buFont typeface="Arial" panose="020B0604020202020204" pitchFamily="34" charset="0"/>
              <a:buChar char="•"/>
            </a:pPr>
            <a:r>
              <a:rPr lang="en-AU" sz="1600" b="0">
                <a:solidFill>
                  <a:srgbClr val="000000"/>
                </a:solidFill>
              </a:rPr>
              <a:t>Students are required to review a clinical case scenario and recommend a product (specific to the case scenario) used in preventative or restorative dentistry in the form of a short video recording. </a:t>
            </a:r>
          </a:p>
          <a:p>
            <a:pPr marL="285750" indent="-285750">
              <a:buFont typeface="Arial" panose="020B0604020202020204" pitchFamily="34" charset="0"/>
              <a:buChar char="•"/>
            </a:pPr>
            <a:r>
              <a:rPr lang="en-AU" sz="1600" b="0">
                <a:solidFill>
                  <a:srgbClr val="000000"/>
                </a:solidFill>
              </a:rPr>
              <a:t>You </a:t>
            </a:r>
            <a:r>
              <a:rPr lang="en-AU" sz="1600">
                <a:solidFill>
                  <a:srgbClr val="000000"/>
                </a:solidFill>
              </a:rPr>
              <a:t>can</a:t>
            </a:r>
            <a:r>
              <a:rPr lang="en-AU" sz="1600" b="0">
                <a:solidFill>
                  <a:srgbClr val="000000"/>
                </a:solidFill>
              </a:rPr>
              <a:t> use AI in this assessment – where AI tools are used, they must be acknowledged.</a:t>
            </a:r>
            <a:endParaRPr lang="en-US" sz="1600" b="0">
              <a:solidFill>
                <a:srgbClr val="000000"/>
              </a:solidFill>
            </a:endParaRPr>
          </a:p>
        </p:txBody>
      </p:sp>
      <p:sp>
        <p:nvSpPr>
          <p:cNvPr id="3" name="Title 2">
            <a:extLst>
              <a:ext uri="{FF2B5EF4-FFF2-40B4-BE49-F238E27FC236}">
                <a16:creationId xmlns:a16="http://schemas.microsoft.com/office/drawing/2014/main" id="{7BAD56FE-3D2E-99B9-D8E3-192AD130CC2C}"/>
              </a:ext>
            </a:extLst>
          </p:cNvPr>
          <p:cNvSpPr>
            <a:spLocks noGrp="1"/>
          </p:cNvSpPr>
          <p:nvPr>
            <p:ph type="title"/>
          </p:nvPr>
        </p:nvSpPr>
        <p:spPr>
          <a:xfrm>
            <a:off x="695326" y="763960"/>
            <a:ext cx="10225210" cy="469056"/>
          </a:xfrm>
        </p:spPr>
        <p:txBody>
          <a:bodyPr/>
          <a:lstStyle/>
          <a:p>
            <a:r>
              <a:rPr lang="en-US"/>
              <a:t>Assessment 2 – </a:t>
            </a:r>
            <a:r>
              <a:rPr lang="en-AU"/>
              <a:t>Case Review &amp; Product Recommendation</a:t>
            </a:r>
            <a:endParaRPr lang="en-US"/>
          </a:p>
        </p:txBody>
      </p:sp>
      <p:sp>
        <p:nvSpPr>
          <p:cNvPr id="4" name="Footer Placeholder 3">
            <a:extLst>
              <a:ext uri="{FF2B5EF4-FFF2-40B4-BE49-F238E27FC236}">
                <a16:creationId xmlns:a16="http://schemas.microsoft.com/office/drawing/2014/main" id="{7BEE08B1-01D8-55F7-CA6C-A750D51261D3}"/>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7D8CA296-E39E-75A2-B30A-2912FAD8B92A}"/>
              </a:ext>
            </a:extLst>
          </p:cNvPr>
          <p:cNvSpPr>
            <a:spLocks noGrp="1"/>
          </p:cNvSpPr>
          <p:nvPr>
            <p:ph type="sldNum" sz="quarter" idx="18"/>
          </p:nvPr>
        </p:nvSpPr>
        <p:spPr/>
        <p:txBody>
          <a:bodyPr/>
          <a:lstStyle/>
          <a:p>
            <a:fld id="{E917DE0E-AFB1-41FD-BC35-27DB61CA125F}" type="slidenum">
              <a:rPr lang="en-AU" smtClean="0"/>
              <a:pPr/>
              <a:t>26</a:t>
            </a:fld>
            <a:endParaRPr lang="en-AU"/>
          </a:p>
        </p:txBody>
      </p:sp>
      <p:sp>
        <p:nvSpPr>
          <p:cNvPr id="7" name="Rectangle 6">
            <a:extLst>
              <a:ext uri="{FF2B5EF4-FFF2-40B4-BE49-F238E27FC236}">
                <a16:creationId xmlns:a16="http://schemas.microsoft.com/office/drawing/2014/main" id="{E3C148C3-1294-4138-68C6-C93313D7F82E}"/>
              </a:ext>
            </a:extLst>
          </p:cNvPr>
          <p:cNvSpPr/>
          <p:nvPr/>
        </p:nvSpPr>
        <p:spPr>
          <a:xfrm>
            <a:off x="6744072" y="1700808"/>
            <a:ext cx="4752528" cy="4393232"/>
          </a:xfrm>
          <a:prstGeom prst="rect">
            <a:avLst/>
          </a:prstGeom>
          <a:solidFill>
            <a:srgbClr val="4085C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AA8AF3-0DD7-4A92-C380-04FC7A1876DD}"/>
              </a:ext>
            </a:extLst>
          </p:cNvPr>
          <p:cNvSpPr txBox="1"/>
          <p:nvPr/>
        </p:nvSpPr>
        <p:spPr>
          <a:xfrm>
            <a:off x="6960096" y="1844824"/>
            <a:ext cx="4248472" cy="1754326"/>
          </a:xfrm>
          <a:prstGeom prst="rect">
            <a:avLst/>
          </a:prstGeom>
          <a:noFill/>
        </p:spPr>
        <p:txBody>
          <a:bodyPr wrap="square" rtlCol="0">
            <a:spAutoFit/>
          </a:bodyPr>
          <a:lstStyle/>
          <a:p>
            <a:r>
              <a:rPr lang="en-US" b="1">
                <a:solidFill>
                  <a:schemeClr val="bg1"/>
                </a:solidFill>
              </a:rPr>
              <a:t>Acknowledging use of AI</a:t>
            </a:r>
          </a:p>
          <a:p>
            <a:endParaRPr lang="en-US">
              <a:solidFill>
                <a:schemeClr val="bg1"/>
              </a:solidFill>
            </a:endParaRPr>
          </a:p>
          <a:p>
            <a:r>
              <a:rPr lang="en-US" sz="1800" b="0">
                <a:solidFill>
                  <a:schemeClr val="bg1"/>
                </a:solidFill>
              </a:rPr>
              <a:t>For this assessment item, you will be required to </a:t>
            </a:r>
            <a:r>
              <a:rPr lang="en-US" sz="1800" b="1">
                <a:solidFill>
                  <a:schemeClr val="bg1"/>
                </a:solidFill>
              </a:rPr>
              <a:t>acknowledge</a:t>
            </a:r>
            <a:r>
              <a:rPr lang="en-US" sz="1800" b="0">
                <a:solidFill>
                  <a:schemeClr val="bg1"/>
                </a:solidFill>
              </a:rPr>
              <a:t> use of AI using AI planner and cover sheet provided. </a:t>
            </a:r>
          </a:p>
        </p:txBody>
      </p:sp>
    </p:spTree>
    <p:extLst>
      <p:ext uri="{BB962C8B-B14F-4D97-AF65-F5344CB8AC3E}">
        <p14:creationId xmlns:p14="http://schemas.microsoft.com/office/powerpoint/2010/main" val="191298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AE84C-1B4C-A374-A759-426E49FD749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03359-B017-61BB-5B3E-E1EA79AB4EBE}"/>
              </a:ext>
            </a:extLst>
          </p:cNvPr>
          <p:cNvSpPr>
            <a:spLocks noGrp="1"/>
          </p:cNvSpPr>
          <p:nvPr>
            <p:ph sz="quarter" idx="10"/>
          </p:nvPr>
        </p:nvSpPr>
        <p:spPr>
          <a:xfrm>
            <a:off x="695326" y="2060848"/>
            <a:ext cx="5616698" cy="4033192"/>
          </a:xfrm>
        </p:spPr>
        <p:txBody>
          <a:bodyPr/>
          <a:lstStyle/>
          <a:p>
            <a:pPr marL="285750" indent="-285750">
              <a:buFont typeface="Arial" panose="020B0604020202020204" pitchFamily="34" charset="0"/>
              <a:buChar char="•"/>
            </a:pPr>
            <a:r>
              <a:rPr lang="en-US" sz="1600" b="0">
                <a:solidFill>
                  <a:srgbClr val="000000"/>
                </a:solidFill>
              </a:rPr>
              <a:t>Conducted during the Week 10 lab session.</a:t>
            </a:r>
          </a:p>
          <a:p>
            <a:pPr marL="285750" indent="-285750">
              <a:buFont typeface="Arial" panose="020B0604020202020204" pitchFamily="34" charset="0"/>
              <a:buChar char="•"/>
            </a:pPr>
            <a:r>
              <a:rPr lang="en-US" sz="1600" b="0">
                <a:solidFill>
                  <a:srgbClr val="000000"/>
                </a:solidFill>
              </a:rPr>
              <a:t>Facilitated by examiner in person.</a:t>
            </a:r>
          </a:p>
          <a:p>
            <a:pPr marL="285750" indent="-285750">
              <a:buFont typeface="Arial" panose="020B0604020202020204" pitchFamily="34" charset="0"/>
              <a:buChar char="•"/>
            </a:pPr>
            <a:r>
              <a:rPr lang="en-AU" sz="1600" b="0">
                <a:solidFill>
                  <a:srgbClr val="000000"/>
                </a:solidFill>
              </a:rPr>
              <a:t>Students are individually assessed on their performance of several specified procedures which they have learned by completing the Simulation session during the semester.</a:t>
            </a:r>
            <a:endParaRPr lang="en-US" sz="1600">
              <a:solidFill>
                <a:srgbClr val="000000"/>
              </a:solidFill>
            </a:endParaRPr>
          </a:p>
          <a:p>
            <a:pPr marL="286362" lvl="1" indent="-285750">
              <a:buFont typeface="Arial" panose="020B0604020202020204" pitchFamily="34" charset="0"/>
              <a:buChar char="•"/>
            </a:pPr>
            <a:r>
              <a:rPr lang="en-US" sz="1600">
                <a:solidFill>
                  <a:srgbClr val="000000"/>
                </a:solidFill>
              </a:rPr>
              <a:t>You </a:t>
            </a:r>
            <a:r>
              <a:rPr lang="en-US" sz="1600" b="1">
                <a:solidFill>
                  <a:srgbClr val="000000"/>
                </a:solidFill>
              </a:rPr>
              <a:t>cannot </a:t>
            </a:r>
            <a:r>
              <a:rPr lang="en-US" sz="1600">
                <a:solidFill>
                  <a:srgbClr val="000000"/>
                </a:solidFill>
              </a:rPr>
              <a:t>use AI in this assessment.</a:t>
            </a:r>
            <a:endParaRPr lang="en-US" sz="1600" b="0">
              <a:solidFill>
                <a:srgbClr val="000000"/>
              </a:solidFill>
            </a:endParaRPr>
          </a:p>
        </p:txBody>
      </p:sp>
      <p:sp>
        <p:nvSpPr>
          <p:cNvPr id="3" name="Title 2">
            <a:extLst>
              <a:ext uri="{FF2B5EF4-FFF2-40B4-BE49-F238E27FC236}">
                <a16:creationId xmlns:a16="http://schemas.microsoft.com/office/drawing/2014/main" id="{FF03AE69-CC3D-CEA9-9405-A712DD61C210}"/>
              </a:ext>
            </a:extLst>
          </p:cNvPr>
          <p:cNvSpPr>
            <a:spLocks noGrp="1"/>
          </p:cNvSpPr>
          <p:nvPr>
            <p:ph type="title"/>
          </p:nvPr>
        </p:nvSpPr>
        <p:spPr>
          <a:xfrm>
            <a:off x="695326" y="763960"/>
            <a:ext cx="11161314" cy="1080864"/>
          </a:xfrm>
        </p:spPr>
        <p:txBody>
          <a:bodyPr/>
          <a:lstStyle/>
          <a:p>
            <a:r>
              <a:rPr lang="en-US"/>
              <a:t>Assessment 3 – Objective Structured Clinical Examination (OSCE)</a:t>
            </a:r>
          </a:p>
        </p:txBody>
      </p:sp>
      <p:sp>
        <p:nvSpPr>
          <p:cNvPr id="4" name="Footer Placeholder 3">
            <a:extLst>
              <a:ext uri="{FF2B5EF4-FFF2-40B4-BE49-F238E27FC236}">
                <a16:creationId xmlns:a16="http://schemas.microsoft.com/office/drawing/2014/main" id="{C19C5DF4-9C87-D4FE-3377-3B6DD828C2CA}"/>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A7968901-8AAF-C8CC-93F3-611FC783D9FF}"/>
              </a:ext>
            </a:extLst>
          </p:cNvPr>
          <p:cNvSpPr>
            <a:spLocks noGrp="1"/>
          </p:cNvSpPr>
          <p:nvPr>
            <p:ph type="sldNum" sz="quarter" idx="18"/>
          </p:nvPr>
        </p:nvSpPr>
        <p:spPr/>
        <p:txBody>
          <a:bodyPr/>
          <a:lstStyle/>
          <a:p>
            <a:fld id="{E917DE0E-AFB1-41FD-BC35-27DB61CA125F}" type="slidenum">
              <a:rPr lang="en-AU" smtClean="0"/>
              <a:pPr/>
              <a:t>27</a:t>
            </a:fld>
            <a:endParaRPr lang="en-AU"/>
          </a:p>
        </p:txBody>
      </p:sp>
      <p:sp>
        <p:nvSpPr>
          <p:cNvPr id="7" name="Rectangle 6">
            <a:extLst>
              <a:ext uri="{FF2B5EF4-FFF2-40B4-BE49-F238E27FC236}">
                <a16:creationId xmlns:a16="http://schemas.microsoft.com/office/drawing/2014/main" id="{114F31F5-67B9-7E11-31FB-3281D2973226}"/>
              </a:ext>
            </a:extLst>
          </p:cNvPr>
          <p:cNvSpPr/>
          <p:nvPr/>
        </p:nvSpPr>
        <p:spPr>
          <a:xfrm>
            <a:off x="6744072" y="1700808"/>
            <a:ext cx="4752528" cy="439323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444A0E-5D1C-E6E1-FF3F-20670C6EA4FD}"/>
              </a:ext>
            </a:extLst>
          </p:cNvPr>
          <p:cNvSpPr txBox="1"/>
          <p:nvPr/>
        </p:nvSpPr>
        <p:spPr>
          <a:xfrm>
            <a:off x="6960096" y="1844824"/>
            <a:ext cx="4248472" cy="2585323"/>
          </a:xfrm>
          <a:prstGeom prst="rect">
            <a:avLst/>
          </a:prstGeom>
          <a:noFill/>
        </p:spPr>
        <p:txBody>
          <a:bodyPr wrap="square" rtlCol="0">
            <a:spAutoFit/>
          </a:bodyPr>
          <a:lstStyle/>
          <a:p>
            <a:endParaRPr lang="en-US">
              <a:solidFill>
                <a:schemeClr val="bg1"/>
              </a:solidFill>
            </a:endParaRPr>
          </a:p>
          <a:p>
            <a:r>
              <a:rPr lang="en-US" b="1">
                <a:solidFill>
                  <a:schemeClr val="bg1"/>
                </a:solidFill>
              </a:rPr>
              <a:t>You cannot use AI: AI is prohibited. </a:t>
            </a:r>
          </a:p>
          <a:p>
            <a:endParaRPr lang="en-US" sz="1800" b="0">
              <a:solidFill>
                <a:schemeClr val="bg1"/>
              </a:solidFill>
            </a:endParaRPr>
          </a:p>
          <a:p>
            <a:r>
              <a:rPr lang="en-US" sz="1800" b="0">
                <a:solidFill>
                  <a:schemeClr val="bg1"/>
                </a:solidFill>
              </a:rPr>
              <a:t>For this assessment item, you are not permitted to use AI. </a:t>
            </a:r>
            <a:r>
              <a:rPr lang="en-US">
                <a:solidFill>
                  <a:schemeClr val="bg1"/>
                </a:solidFill>
              </a:rPr>
              <a:t>If you use AI in this assessment task you could be found guilty of cheating. </a:t>
            </a:r>
            <a:endParaRPr lang="en-US" sz="1800" b="0">
              <a:solidFill>
                <a:schemeClr val="bg1"/>
              </a:solidFill>
            </a:endParaRPr>
          </a:p>
          <a:p>
            <a:endParaRPr lang="en-US" sz="1800" b="0">
              <a:solidFill>
                <a:schemeClr val="bg1"/>
              </a:solidFill>
            </a:endParaRPr>
          </a:p>
          <a:p>
            <a:endParaRPr lang="en-US">
              <a:solidFill>
                <a:schemeClr val="bg1"/>
              </a:solidFill>
            </a:endParaRPr>
          </a:p>
        </p:txBody>
      </p:sp>
    </p:spTree>
    <p:extLst>
      <p:ext uri="{BB962C8B-B14F-4D97-AF65-F5344CB8AC3E}">
        <p14:creationId xmlns:p14="http://schemas.microsoft.com/office/powerpoint/2010/main" val="192865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32F4B-669B-ED39-5734-699A410EA4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F5EDC0-0E51-548C-7E11-A167F5AB9914}"/>
              </a:ext>
            </a:extLst>
          </p:cNvPr>
          <p:cNvSpPr>
            <a:spLocks noGrp="1"/>
          </p:cNvSpPr>
          <p:nvPr>
            <p:ph sz="quarter" idx="10"/>
          </p:nvPr>
        </p:nvSpPr>
        <p:spPr>
          <a:xfrm>
            <a:off x="695326" y="1700808"/>
            <a:ext cx="5616698" cy="4393232"/>
          </a:xfrm>
        </p:spPr>
        <p:txBody>
          <a:bodyPr/>
          <a:lstStyle/>
          <a:p>
            <a:pPr marL="285750" indent="-285750">
              <a:buFont typeface="Arial" panose="020B0604020202020204" pitchFamily="34" charset="0"/>
              <a:buChar char="•"/>
            </a:pPr>
            <a:r>
              <a:rPr lang="en-US" sz="1600" b="0">
                <a:solidFill>
                  <a:srgbClr val="000000"/>
                </a:solidFill>
              </a:rPr>
              <a:t>Conducted during exam period.</a:t>
            </a:r>
          </a:p>
          <a:p>
            <a:pPr marL="285750" indent="-285750">
              <a:buFont typeface="Arial" panose="020B0604020202020204" pitchFamily="34" charset="0"/>
              <a:buChar char="•"/>
            </a:pPr>
            <a:r>
              <a:rPr lang="en-US" sz="1600" b="0">
                <a:solidFill>
                  <a:srgbClr val="000000"/>
                </a:solidFill>
              </a:rPr>
              <a:t>Invigilated in person.</a:t>
            </a:r>
          </a:p>
          <a:p>
            <a:pPr marL="285750" indent="-285750">
              <a:buFont typeface="Arial" panose="020B0604020202020204" pitchFamily="34" charset="0"/>
              <a:buChar char="•"/>
            </a:pPr>
            <a:r>
              <a:rPr lang="en-AU" sz="1600" b="0">
                <a:solidFill>
                  <a:srgbClr val="000000"/>
                </a:solidFill>
              </a:rPr>
              <a:t>Closed Book examination - no written materials permitted.</a:t>
            </a:r>
          </a:p>
          <a:p>
            <a:pPr marL="285750" indent="-285750">
              <a:buFont typeface="Arial" panose="020B0604020202020204" pitchFamily="34" charset="0"/>
              <a:buChar char="•"/>
            </a:pPr>
            <a:r>
              <a:rPr lang="en-AU" sz="1600" b="0">
                <a:solidFill>
                  <a:srgbClr val="000000"/>
                </a:solidFill>
              </a:rPr>
              <a:t>A sixty (60) minute examination containing multiple choice and short answer questions covering all the course learning material delivered for a possible sixty (60) marks. </a:t>
            </a:r>
          </a:p>
          <a:p>
            <a:pPr marL="285750" indent="-285750">
              <a:buFont typeface="Arial" panose="020B0604020202020204" pitchFamily="34" charset="0"/>
              <a:buChar char="•"/>
            </a:pPr>
            <a:r>
              <a:rPr lang="en-AU" sz="1600" b="0">
                <a:solidFill>
                  <a:srgbClr val="000000"/>
                </a:solidFill>
              </a:rPr>
              <a:t>This is a hurdle (MUST PASS) assessment item. Students must achieve a minimum of 50% to pass. </a:t>
            </a:r>
            <a:endParaRPr lang="en-US" sz="1600">
              <a:solidFill>
                <a:srgbClr val="000000"/>
              </a:solidFill>
            </a:endParaRPr>
          </a:p>
          <a:p>
            <a:pPr marL="286362" lvl="1" indent="-285750">
              <a:buFont typeface="Arial" panose="020B0604020202020204" pitchFamily="34" charset="0"/>
              <a:buChar char="•"/>
            </a:pPr>
            <a:r>
              <a:rPr lang="en-US" sz="1600">
                <a:solidFill>
                  <a:srgbClr val="000000"/>
                </a:solidFill>
              </a:rPr>
              <a:t>You </a:t>
            </a:r>
            <a:r>
              <a:rPr lang="en-US" sz="1600" b="1">
                <a:solidFill>
                  <a:srgbClr val="000000"/>
                </a:solidFill>
              </a:rPr>
              <a:t>cannot </a:t>
            </a:r>
            <a:r>
              <a:rPr lang="en-US" sz="1600">
                <a:solidFill>
                  <a:srgbClr val="000000"/>
                </a:solidFill>
              </a:rPr>
              <a:t>use AI in this assessment.</a:t>
            </a:r>
            <a:endParaRPr lang="en-US" sz="1600" b="0">
              <a:solidFill>
                <a:srgbClr val="000000"/>
              </a:solidFill>
            </a:endParaRPr>
          </a:p>
        </p:txBody>
      </p:sp>
      <p:sp>
        <p:nvSpPr>
          <p:cNvPr id="3" name="Title 2">
            <a:extLst>
              <a:ext uri="{FF2B5EF4-FFF2-40B4-BE49-F238E27FC236}">
                <a16:creationId xmlns:a16="http://schemas.microsoft.com/office/drawing/2014/main" id="{B093D94B-96C4-B4D3-32D2-A51EEDB6A582}"/>
              </a:ext>
            </a:extLst>
          </p:cNvPr>
          <p:cNvSpPr>
            <a:spLocks noGrp="1"/>
          </p:cNvSpPr>
          <p:nvPr>
            <p:ph type="title"/>
          </p:nvPr>
        </p:nvSpPr>
        <p:spPr>
          <a:xfrm>
            <a:off x="695326" y="763960"/>
            <a:ext cx="11017298" cy="469056"/>
          </a:xfrm>
        </p:spPr>
        <p:txBody>
          <a:bodyPr/>
          <a:lstStyle/>
          <a:p>
            <a:r>
              <a:rPr lang="en-US"/>
              <a:t>Assessment 4 – End of Semester Examination</a:t>
            </a:r>
          </a:p>
        </p:txBody>
      </p:sp>
      <p:sp>
        <p:nvSpPr>
          <p:cNvPr id="4" name="Footer Placeholder 3">
            <a:extLst>
              <a:ext uri="{FF2B5EF4-FFF2-40B4-BE49-F238E27FC236}">
                <a16:creationId xmlns:a16="http://schemas.microsoft.com/office/drawing/2014/main" id="{588E5C1C-4524-3399-74DF-1F08887C37AE}"/>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B24A6B1F-0492-D497-231A-35015DE48C90}"/>
              </a:ext>
            </a:extLst>
          </p:cNvPr>
          <p:cNvSpPr>
            <a:spLocks noGrp="1"/>
          </p:cNvSpPr>
          <p:nvPr>
            <p:ph type="sldNum" sz="quarter" idx="18"/>
          </p:nvPr>
        </p:nvSpPr>
        <p:spPr/>
        <p:txBody>
          <a:bodyPr/>
          <a:lstStyle/>
          <a:p>
            <a:fld id="{E917DE0E-AFB1-41FD-BC35-27DB61CA125F}" type="slidenum">
              <a:rPr lang="en-AU" smtClean="0"/>
              <a:pPr/>
              <a:t>28</a:t>
            </a:fld>
            <a:endParaRPr lang="en-AU"/>
          </a:p>
        </p:txBody>
      </p:sp>
      <p:sp>
        <p:nvSpPr>
          <p:cNvPr id="7" name="Rectangle 6">
            <a:extLst>
              <a:ext uri="{FF2B5EF4-FFF2-40B4-BE49-F238E27FC236}">
                <a16:creationId xmlns:a16="http://schemas.microsoft.com/office/drawing/2014/main" id="{3F1364A6-2843-5740-402F-9DBB5BCBB79F}"/>
              </a:ext>
            </a:extLst>
          </p:cNvPr>
          <p:cNvSpPr/>
          <p:nvPr/>
        </p:nvSpPr>
        <p:spPr>
          <a:xfrm>
            <a:off x="6744072" y="1700808"/>
            <a:ext cx="4752528" cy="439323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4D5795-3BD2-739B-B53A-AAE4C30D25DA}"/>
              </a:ext>
            </a:extLst>
          </p:cNvPr>
          <p:cNvSpPr txBox="1"/>
          <p:nvPr/>
        </p:nvSpPr>
        <p:spPr>
          <a:xfrm>
            <a:off x="6960096" y="1844824"/>
            <a:ext cx="4248472" cy="2585323"/>
          </a:xfrm>
          <a:prstGeom prst="rect">
            <a:avLst/>
          </a:prstGeom>
          <a:noFill/>
        </p:spPr>
        <p:txBody>
          <a:bodyPr wrap="square" rtlCol="0">
            <a:spAutoFit/>
          </a:bodyPr>
          <a:lstStyle/>
          <a:p>
            <a:endParaRPr lang="en-US">
              <a:solidFill>
                <a:schemeClr val="bg1"/>
              </a:solidFill>
            </a:endParaRPr>
          </a:p>
          <a:p>
            <a:r>
              <a:rPr lang="en-US" b="1">
                <a:solidFill>
                  <a:schemeClr val="bg1"/>
                </a:solidFill>
              </a:rPr>
              <a:t>You cannot use AI: AI is prohibited. </a:t>
            </a:r>
          </a:p>
          <a:p>
            <a:endParaRPr lang="en-US" sz="1800" b="0">
              <a:solidFill>
                <a:schemeClr val="bg1"/>
              </a:solidFill>
            </a:endParaRPr>
          </a:p>
          <a:p>
            <a:r>
              <a:rPr lang="en-US" sz="1800" b="0">
                <a:solidFill>
                  <a:schemeClr val="bg1"/>
                </a:solidFill>
              </a:rPr>
              <a:t>For this assessment item, you are not permitted to use AI. </a:t>
            </a:r>
            <a:r>
              <a:rPr lang="en-US">
                <a:solidFill>
                  <a:schemeClr val="bg1"/>
                </a:solidFill>
              </a:rPr>
              <a:t>If you use AI in this assessment task you could be found guilty of cheating. </a:t>
            </a:r>
            <a:endParaRPr lang="en-US" sz="1800" b="0">
              <a:solidFill>
                <a:schemeClr val="bg1"/>
              </a:solidFill>
            </a:endParaRPr>
          </a:p>
          <a:p>
            <a:endParaRPr lang="en-US" sz="1800" b="0">
              <a:solidFill>
                <a:schemeClr val="bg1"/>
              </a:solidFill>
            </a:endParaRPr>
          </a:p>
          <a:p>
            <a:endParaRPr lang="en-US">
              <a:solidFill>
                <a:schemeClr val="bg1"/>
              </a:solidFill>
            </a:endParaRPr>
          </a:p>
        </p:txBody>
      </p:sp>
    </p:spTree>
    <p:extLst>
      <p:ext uri="{BB962C8B-B14F-4D97-AF65-F5344CB8AC3E}">
        <p14:creationId xmlns:p14="http://schemas.microsoft.com/office/powerpoint/2010/main" val="381061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06C1A5-F304-AE0A-B03D-4C3ECB04F31E}"/>
              </a:ext>
            </a:extLst>
          </p:cNvPr>
          <p:cNvSpPr>
            <a:spLocks noGrp="1"/>
          </p:cNvSpPr>
          <p:nvPr>
            <p:ph type="body" sz="quarter" idx="21"/>
          </p:nvPr>
        </p:nvSpPr>
        <p:spPr/>
        <p:txBody>
          <a:bodyPr>
            <a:normAutofit/>
          </a:bodyPr>
          <a:lstStyle/>
          <a:p>
            <a:pPr marL="0" indent="0">
              <a:buNone/>
            </a:pPr>
            <a:r>
              <a:rPr lang="en-US" sz="1600"/>
              <a:t>Generative AI (</a:t>
            </a:r>
            <a:r>
              <a:rPr lang="en-US" sz="1600" err="1"/>
              <a:t>GenAI</a:t>
            </a:r>
            <a:r>
              <a:rPr lang="en-US" sz="1600"/>
              <a:t>)</a:t>
            </a:r>
          </a:p>
          <a:p>
            <a:pPr marL="0" indent="0">
              <a:buNone/>
            </a:pPr>
            <a:r>
              <a:rPr lang="en-US" sz="1600" b="0"/>
              <a:t>Creates new outputs based on existing data.</a:t>
            </a:r>
          </a:p>
          <a:p>
            <a:pPr marL="0" indent="0">
              <a:buNone/>
            </a:pPr>
            <a:r>
              <a:rPr lang="en-US" sz="1600" b="0"/>
              <a:t>For example: </a:t>
            </a:r>
          </a:p>
          <a:p>
            <a:r>
              <a:rPr lang="en-US" sz="1600" b="0"/>
              <a:t>ChatGPT</a:t>
            </a:r>
          </a:p>
          <a:p>
            <a:r>
              <a:rPr lang="en-US" sz="1600" b="0"/>
              <a:t>Microsoft Copilot </a:t>
            </a:r>
          </a:p>
          <a:p>
            <a:r>
              <a:rPr lang="en-US" sz="1600" b="0"/>
              <a:t>Adobe Firefly</a:t>
            </a:r>
          </a:p>
          <a:p>
            <a:r>
              <a:rPr lang="en-US" sz="1600" b="0" err="1"/>
              <a:t>Synthesia</a:t>
            </a:r>
            <a:endParaRPr lang="en-US" sz="1600" b="0"/>
          </a:p>
        </p:txBody>
      </p:sp>
      <p:sp>
        <p:nvSpPr>
          <p:cNvPr id="3" name="Title 2">
            <a:extLst>
              <a:ext uri="{FF2B5EF4-FFF2-40B4-BE49-F238E27FC236}">
                <a16:creationId xmlns:a16="http://schemas.microsoft.com/office/drawing/2014/main" id="{354F7930-D55B-FE18-03E8-283E91EC5C6B}"/>
              </a:ext>
            </a:extLst>
          </p:cNvPr>
          <p:cNvSpPr>
            <a:spLocks noGrp="1"/>
          </p:cNvSpPr>
          <p:nvPr>
            <p:ph type="title"/>
          </p:nvPr>
        </p:nvSpPr>
        <p:spPr/>
        <p:txBody>
          <a:bodyPr/>
          <a:lstStyle/>
          <a:p>
            <a:r>
              <a:rPr lang="en-US"/>
              <a:t>Introduction to AI</a:t>
            </a:r>
          </a:p>
        </p:txBody>
      </p:sp>
      <p:sp>
        <p:nvSpPr>
          <p:cNvPr id="4" name="Text Placeholder 3">
            <a:extLst>
              <a:ext uri="{FF2B5EF4-FFF2-40B4-BE49-F238E27FC236}">
                <a16:creationId xmlns:a16="http://schemas.microsoft.com/office/drawing/2014/main" id="{6F03A18E-0B22-E130-5188-C66040802092}"/>
              </a:ext>
            </a:extLst>
          </p:cNvPr>
          <p:cNvSpPr>
            <a:spLocks noGrp="1"/>
          </p:cNvSpPr>
          <p:nvPr>
            <p:ph type="body" sz="quarter" idx="19"/>
          </p:nvPr>
        </p:nvSpPr>
        <p:spPr/>
        <p:txBody>
          <a:bodyPr>
            <a:normAutofit/>
          </a:bodyPr>
          <a:lstStyle/>
          <a:p>
            <a:pPr marL="0" indent="0">
              <a:buNone/>
            </a:pPr>
            <a:r>
              <a:rPr lang="en-US" sz="1600"/>
              <a:t>Artificial Intelligence (AI)</a:t>
            </a:r>
          </a:p>
          <a:p>
            <a:pPr marL="0" indent="0">
              <a:buNone/>
            </a:pPr>
            <a:r>
              <a:rPr lang="en-US" sz="1600" b="0"/>
              <a:t>AI is embedded in our digital world, performing specific tasks based on rules or data. </a:t>
            </a:r>
          </a:p>
          <a:p>
            <a:pPr marL="0" indent="0">
              <a:buNone/>
            </a:pPr>
            <a:r>
              <a:rPr lang="en-US" sz="1600" b="0"/>
              <a:t>For example: </a:t>
            </a:r>
          </a:p>
          <a:p>
            <a:r>
              <a:rPr lang="en-US" sz="1600" b="0"/>
              <a:t>Grammarly</a:t>
            </a:r>
          </a:p>
          <a:p>
            <a:r>
              <a:rPr lang="en-US" sz="1600" b="0"/>
              <a:t>Microsoft Word editor tools</a:t>
            </a:r>
          </a:p>
          <a:p>
            <a:r>
              <a:rPr lang="en-US" sz="1600" b="0"/>
              <a:t>Google</a:t>
            </a:r>
          </a:p>
        </p:txBody>
      </p:sp>
      <p:sp>
        <p:nvSpPr>
          <p:cNvPr id="5" name="Text Placeholder 4">
            <a:extLst>
              <a:ext uri="{FF2B5EF4-FFF2-40B4-BE49-F238E27FC236}">
                <a16:creationId xmlns:a16="http://schemas.microsoft.com/office/drawing/2014/main" id="{E07CAF3F-8FAF-84ED-2A44-929D45F5A581}"/>
              </a:ext>
            </a:extLst>
          </p:cNvPr>
          <p:cNvSpPr>
            <a:spLocks noGrp="1"/>
          </p:cNvSpPr>
          <p:nvPr>
            <p:ph type="body" sz="quarter" idx="20"/>
          </p:nvPr>
        </p:nvSpPr>
        <p:spPr/>
        <p:txBody>
          <a:bodyPr>
            <a:normAutofit/>
          </a:bodyPr>
          <a:lstStyle/>
          <a:p>
            <a:pPr marL="0" indent="0">
              <a:buNone/>
            </a:pPr>
            <a:r>
              <a:rPr lang="en-US" sz="1600" dirty="0"/>
              <a:t>Machine Translation (MT)</a:t>
            </a:r>
          </a:p>
          <a:p>
            <a:pPr marL="0" indent="0">
              <a:buNone/>
            </a:pPr>
            <a:r>
              <a:rPr lang="en-US" sz="1600" b="0" dirty="0"/>
              <a:t>Automated process converting text from one language to another. </a:t>
            </a:r>
          </a:p>
          <a:p>
            <a:pPr marL="0" indent="0">
              <a:buNone/>
            </a:pPr>
            <a:r>
              <a:rPr lang="en-US" sz="1600" b="0" dirty="0"/>
              <a:t>For example: </a:t>
            </a:r>
          </a:p>
          <a:p>
            <a:r>
              <a:rPr lang="en-US" sz="1600" b="0" dirty="0"/>
              <a:t>Translating a website into another language</a:t>
            </a:r>
          </a:p>
          <a:p>
            <a:r>
              <a:rPr lang="en-US" sz="1600" b="0" dirty="0"/>
              <a:t>Converting an assessment you wrote to another language</a:t>
            </a:r>
          </a:p>
        </p:txBody>
      </p:sp>
      <p:sp>
        <p:nvSpPr>
          <p:cNvPr id="6" name="Footer Placeholder 5">
            <a:extLst>
              <a:ext uri="{FF2B5EF4-FFF2-40B4-BE49-F238E27FC236}">
                <a16:creationId xmlns:a16="http://schemas.microsoft.com/office/drawing/2014/main" id="{56F80A5E-DD91-CEDC-C92E-CE11F09BC691}"/>
              </a:ext>
            </a:extLst>
          </p:cNvPr>
          <p:cNvSpPr>
            <a:spLocks noGrp="1"/>
          </p:cNvSpPr>
          <p:nvPr>
            <p:ph type="ftr" sz="quarter" idx="23"/>
          </p:nvPr>
        </p:nvSpPr>
        <p:spPr/>
        <p:txBody>
          <a:bodyPr/>
          <a:lstStyle/>
          <a:p>
            <a:r>
              <a:rPr lang="en-AU"/>
              <a:t>Institute for Teaching and Learning Innovation (ITaLI) – 4 February 2025</a:t>
            </a:r>
          </a:p>
        </p:txBody>
      </p:sp>
      <p:sp>
        <p:nvSpPr>
          <p:cNvPr id="7" name="Slide Number Placeholder 6">
            <a:extLst>
              <a:ext uri="{FF2B5EF4-FFF2-40B4-BE49-F238E27FC236}">
                <a16:creationId xmlns:a16="http://schemas.microsoft.com/office/drawing/2014/main" id="{B5703AEA-756C-6430-1D04-D955C0B9874F}"/>
              </a:ext>
            </a:extLst>
          </p:cNvPr>
          <p:cNvSpPr>
            <a:spLocks noGrp="1"/>
          </p:cNvSpPr>
          <p:nvPr>
            <p:ph type="sldNum" sz="quarter" idx="24"/>
          </p:nvPr>
        </p:nvSpPr>
        <p:spPr/>
        <p:txBody>
          <a:bodyPr/>
          <a:lstStyle/>
          <a:p>
            <a:fld id="{E917DE0E-AFB1-41FD-BC35-27DB61CA125F}" type="slidenum">
              <a:rPr lang="en-AU" smtClean="0"/>
              <a:pPr/>
              <a:t>3</a:t>
            </a:fld>
            <a:endParaRPr lang="en-AU"/>
          </a:p>
        </p:txBody>
      </p:sp>
      <p:sp>
        <p:nvSpPr>
          <p:cNvPr id="8" name="Text Placeholder 7">
            <a:extLst>
              <a:ext uri="{FF2B5EF4-FFF2-40B4-BE49-F238E27FC236}">
                <a16:creationId xmlns:a16="http://schemas.microsoft.com/office/drawing/2014/main" id="{2EE3C7BF-514E-8B38-865A-E4F72344779A}"/>
              </a:ext>
            </a:extLst>
          </p:cNvPr>
          <p:cNvSpPr>
            <a:spLocks noGrp="1"/>
          </p:cNvSpPr>
          <p:nvPr>
            <p:ph type="body" sz="quarter" idx="31"/>
          </p:nvPr>
        </p:nvSpPr>
        <p:spPr/>
        <p:txBody>
          <a:bodyPr/>
          <a:lstStyle/>
          <a:p>
            <a:r>
              <a:rPr lang="en-US"/>
              <a:t>What is AI? </a:t>
            </a:r>
          </a:p>
        </p:txBody>
      </p:sp>
    </p:spTree>
    <p:extLst>
      <p:ext uri="{BB962C8B-B14F-4D97-AF65-F5344CB8AC3E}">
        <p14:creationId xmlns:p14="http://schemas.microsoft.com/office/powerpoint/2010/main" val="395332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B0D3194B-5E5B-93E4-4A51-E404A293064F}"/>
              </a:ext>
            </a:extLst>
          </p:cNvPr>
          <p:cNvSpPr/>
          <p:nvPr/>
        </p:nvSpPr>
        <p:spPr>
          <a:xfrm>
            <a:off x="5618554" y="2066984"/>
            <a:ext cx="6094070" cy="11369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r>
              <a:rPr lang="en-AU" sz="1600">
                <a:solidFill>
                  <a:schemeClr val="bg2">
                    <a:lumMod val="10000"/>
                  </a:schemeClr>
                </a:solidFill>
              </a:rPr>
              <a:t>New generative AI tools (e.g. ChatGPT) can write essays and code, create images, generate music and videos, write and explain concepts, and provide step by step solutions to questions.</a:t>
            </a:r>
          </a:p>
        </p:txBody>
      </p:sp>
      <p:sp>
        <p:nvSpPr>
          <p:cNvPr id="3" name="Footer Placeholder 2">
            <a:extLst>
              <a:ext uri="{FF2B5EF4-FFF2-40B4-BE49-F238E27FC236}">
                <a16:creationId xmlns:a16="http://schemas.microsoft.com/office/drawing/2014/main" id="{CC191CC6-D089-465E-E9F0-8003C927773E}"/>
              </a:ext>
            </a:extLst>
          </p:cNvPr>
          <p:cNvSpPr>
            <a:spLocks noGrp="1"/>
          </p:cNvSpPr>
          <p:nvPr>
            <p:ph type="ftr" sz="quarter" idx="17"/>
          </p:nvPr>
        </p:nvSpPr>
        <p:spPr/>
        <p:txBody>
          <a:bodyPr/>
          <a:lstStyle/>
          <a:p>
            <a:r>
              <a:rPr lang="en-AU" sz="800" b="0" kern="1200">
                <a:latin typeface="+mn-lt"/>
                <a:ea typeface="+mn-ea"/>
                <a:cs typeface="+mn-cs"/>
              </a:rPr>
              <a:t>Institute for Teaching and Learning Innovation (ITaLI) – 4 February 2025</a:t>
            </a:r>
          </a:p>
        </p:txBody>
      </p:sp>
      <p:sp>
        <p:nvSpPr>
          <p:cNvPr id="4" name="Slide Number Placeholder 3">
            <a:extLst>
              <a:ext uri="{FF2B5EF4-FFF2-40B4-BE49-F238E27FC236}">
                <a16:creationId xmlns:a16="http://schemas.microsoft.com/office/drawing/2014/main" id="{20CC9D19-1BD4-6042-81D3-B7BC809BF81D}"/>
              </a:ext>
            </a:extLst>
          </p:cNvPr>
          <p:cNvSpPr>
            <a:spLocks noGrp="1"/>
          </p:cNvSpPr>
          <p:nvPr>
            <p:ph type="sldNum" sz="quarter" idx="18"/>
          </p:nvPr>
        </p:nvSpPr>
        <p:spPr/>
        <p:txBody>
          <a:bodyPr/>
          <a:lstStyle/>
          <a:p>
            <a:fld id="{E917DE0E-AFB1-41FD-BC35-27DB61CA125F}" type="slidenum">
              <a:rPr lang="en-AU" smtClean="0"/>
              <a:pPr/>
              <a:t>4</a:t>
            </a:fld>
            <a:endParaRPr lang="en-AU"/>
          </a:p>
        </p:txBody>
      </p:sp>
      <p:cxnSp>
        <p:nvCxnSpPr>
          <p:cNvPr id="7" name="Straight Connector 6">
            <a:extLst>
              <a:ext uri="{FF2B5EF4-FFF2-40B4-BE49-F238E27FC236}">
                <a16:creationId xmlns:a16="http://schemas.microsoft.com/office/drawing/2014/main" id="{3ABA7F54-C7B5-3F2C-275D-7E6CEDE53FFB}"/>
              </a:ext>
            </a:extLst>
          </p:cNvPr>
          <p:cNvCxnSpPr>
            <a:cxnSpLocks/>
            <a:stCxn id="50" idx="6"/>
            <a:endCxn id="32" idx="2"/>
          </p:cNvCxnSpPr>
          <p:nvPr/>
        </p:nvCxnSpPr>
        <p:spPr>
          <a:xfrm flipV="1">
            <a:off x="3362616" y="2257694"/>
            <a:ext cx="1996661" cy="9083"/>
          </a:xfrm>
          <a:prstGeom prst="line">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C2F4B7E5-31A9-7290-59D2-79C0617DBDEF}"/>
              </a:ext>
            </a:extLst>
          </p:cNvPr>
          <p:cNvCxnSpPr>
            <a:cxnSpLocks/>
            <a:stCxn id="51" idx="3"/>
            <a:endCxn id="31" idx="1"/>
          </p:cNvCxnSpPr>
          <p:nvPr/>
        </p:nvCxnSpPr>
        <p:spPr>
          <a:xfrm>
            <a:off x="3362616" y="2726679"/>
            <a:ext cx="2037771" cy="1032113"/>
          </a:xfrm>
          <a:prstGeom prst="bentConnector3">
            <a:avLst>
              <a:gd name="adj1" fmla="val 75642"/>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071B0C96-F1AF-7DA4-C767-5A9391CEB62F}"/>
              </a:ext>
            </a:extLst>
          </p:cNvPr>
          <p:cNvCxnSpPr>
            <a:cxnSpLocks/>
            <a:stCxn id="49" idx="6"/>
            <a:endCxn id="33" idx="2"/>
          </p:cNvCxnSpPr>
          <p:nvPr/>
        </p:nvCxnSpPr>
        <p:spPr>
          <a:xfrm>
            <a:off x="3362616" y="3283003"/>
            <a:ext cx="2008424" cy="1928156"/>
          </a:xfrm>
          <a:prstGeom prst="bentConnector3">
            <a:avLst>
              <a:gd name="adj1" fmla="val 50000"/>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56C619D5-70E1-5241-403B-E0C6A0764DEC}"/>
              </a:ext>
            </a:extLst>
          </p:cNvPr>
          <p:cNvGrpSpPr/>
          <p:nvPr/>
        </p:nvGrpSpPr>
        <p:grpSpPr>
          <a:xfrm>
            <a:off x="5359277" y="1916831"/>
            <a:ext cx="681726" cy="681726"/>
            <a:chOff x="929472" y="2591400"/>
            <a:chExt cx="828000" cy="828000"/>
          </a:xfrm>
        </p:grpSpPr>
        <p:sp>
          <p:nvSpPr>
            <p:cNvPr id="32" name="Oval 31">
              <a:extLst>
                <a:ext uri="{FF2B5EF4-FFF2-40B4-BE49-F238E27FC236}">
                  <a16:creationId xmlns:a16="http://schemas.microsoft.com/office/drawing/2014/main" id="{3C38CD7E-6BAD-9859-5F5A-FED708ADD39E}"/>
                </a:ext>
              </a:extLst>
            </p:cNvPr>
            <p:cNvSpPr/>
            <p:nvPr/>
          </p:nvSpPr>
          <p:spPr>
            <a:xfrm>
              <a:off x="929472" y="2591400"/>
              <a:ext cx="828000" cy="82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8" descr="Ai, artificial, artificial intelligence, intelligence icon - Download ...">
              <a:extLst>
                <a:ext uri="{FF2B5EF4-FFF2-40B4-BE49-F238E27FC236}">
                  <a16:creationId xmlns:a16="http://schemas.microsoft.com/office/drawing/2014/main" id="{460B6025-738B-9FBE-1C4F-A931A1161B9C}"/>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81930" y="2643858"/>
              <a:ext cx="723085" cy="723085"/>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ectangle: Rounded Corners 41">
            <a:extLst>
              <a:ext uri="{FF2B5EF4-FFF2-40B4-BE49-F238E27FC236}">
                <a16:creationId xmlns:a16="http://schemas.microsoft.com/office/drawing/2014/main" id="{52E0EC8E-6FB2-87D5-B72E-9A3BE68125A9}"/>
              </a:ext>
            </a:extLst>
          </p:cNvPr>
          <p:cNvSpPr/>
          <p:nvPr/>
        </p:nvSpPr>
        <p:spPr>
          <a:xfrm>
            <a:off x="5618554" y="3511650"/>
            <a:ext cx="6094070" cy="11369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r>
              <a:rPr lang="en-AU" sz="1600">
                <a:solidFill>
                  <a:schemeClr val="bg2">
                    <a:lumMod val="10000"/>
                  </a:schemeClr>
                </a:solidFill>
              </a:rPr>
              <a:t>AI technologies are rapidly changing the job market; they may also change the way you study. </a:t>
            </a:r>
          </a:p>
        </p:txBody>
      </p:sp>
      <p:pic>
        <p:nvPicPr>
          <p:cNvPr id="31" name="Picture 2" descr="AI Summit 2019 | World’s Largest AI Event">
            <a:extLst>
              <a:ext uri="{FF2B5EF4-FFF2-40B4-BE49-F238E27FC236}">
                <a16:creationId xmlns:a16="http://schemas.microsoft.com/office/drawing/2014/main" id="{FAD5E212-89AD-9E1A-A37D-9396C657D0AD}"/>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400387" y="3416792"/>
            <a:ext cx="681726" cy="6840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id="{9E46A7BF-A06B-0375-3BBE-994B76515067}"/>
              </a:ext>
            </a:extLst>
          </p:cNvPr>
          <p:cNvSpPr/>
          <p:nvPr/>
        </p:nvSpPr>
        <p:spPr>
          <a:xfrm>
            <a:off x="5618554" y="4956316"/>
            <a:ext cx="6094070" cy="11369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r>
              <a:rPr lang="en-AU" sz="1600">
                <a:solidFill>
                  <a:schemeClr val="bg2">
                    <a:lumMod val="10000"/>
                  </a:schemeClr>
                </a:solidFill>
              </a:rPr>
              <a:t>AI tools can be incorrect or misleading. </a:t>
            </a:r>
          </a:p>
        </p:txBody>
      </p:sp>
      <p:grpSp>
        <p:nvGrpSpPr>
          <p:cNvPr id="37" name="Group 36">
            <a:extLst>
              <a:ext uri="{FF2B5EF4-FFF2-40B4-BE49-F238E27FC236}">
                <a16:creationId xmlns:a16="http://schemas.microsoft.com/office/drawing/2014/main" id="{0E757E9C-36EE-90E8-36BE-B88E05D8C069}"/>
              </a:ext>
            </a:extLst>
          </p:cNvPr>
          <p:cNvGrpSpPr/>
          <p:nvPr/>
        </p:nvGrpSpPr>
        <p:grpSpPr>
          <a:xfrm>
            <a:off x="5371040" y="4869159"/>
            <a:ext cx="684000" cy="684000"/>
            <a:chOff x="2783632" y="5652832"/>
            <a:chExt cx="828000" cy="828000"/>
          </a:xfrm>
        </p:grpSpPr>
        <p:sp>
          <p:nvSpPr>
            <p:cNvPr id="33" name="Oval 32">
              <a:extLst>
                <a:ext uri="{FF2B5EF4-FFF2-40B4-BE49-F238E27FC236}">
                  <a16:creationId xmlns:a16="http://schemas.microsoft.com/office/drawing/2014/main" id="{D8FB12D6-90CD-8A2F-6D05-997FD4AA3F19}"/>
                </a:ext>
              </a:extLst>
            </p:cNvPr>
            <p:cNvSpPr/>
            <p:nvPr/>
          </p:nvSpPr>
          <p:spPr>
            <a:xfrm>
              <a:off x="2783632" y="5652832"/>
              <a:ext cx="828000" cy="82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5" name="Graphic 34" descr="Monitor with solid fill">
              <a:extLst>
                <a:ext uri="{FF2B5EF4-FFF2-40B4-BE49-F238E27FC236}">
                  <a16:creationId xmlns:a16="http://schemas.microsoft.com/office/drawing/2014/main" id="{2580AA43-FD2C-C8B0-6233-A6D87642FE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64012" y="5733212"/>
              <a:ext cx="667240" cy="667240"/>
            </a:xfrm>
            <a:prstGeom prst="rect">
              <a:avLst/>
            </a:prstGeom>
          </p:spPr>
        </p:pic>
        <p:pic>
          <p:nvPicPr>
            <p:cNvPr id="36" name="Graphic 35" descr="Warning with solid fill">
              <a:extLst>
                <a:ext uri="{FF2B5EF4-FFF2-40B4-BE49-F238E27FC236}">
                  <a16:creationId xmlns:a16="http://schemas.microsoft.com/office/drawing/2014/main" id="{91C2E173-9D75-2CFC-9ACF-C9A2197AEB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68314" y="5877272"/>
              <a:ext cx="258636" cy="258636"/>
            </a:xfrm>
            <a:prstGeom prst="rect">
              <a:avLst/>
            </a:prstGeom>
          </p:spPr>
        </p:pic>
      </p:grpSp>
      <p:pic>
        <p:nvPicPr>
          <p:cNvPr id="1040" name="Picture 16" descr="Artificial Intelligence Solutions – Netsight Solutions">
            <a:extLst>
              <a:ext uri="{FF2B5EF4-FFF2-40B4-BE49-F238E27FC236}">
                <a16:creationId xmlns:a16="http://schemas.microsoft.com/office/drawing/2014/main" id="{AAC6DD84-02E4-87E8-9CC9-CA46B46E3242}"/>
              </a:ext>
            </a:extLst>
          </p:cNvPr>
          <p:cNvPicPr>
            <a:picLocks noChangeAspect="1" noChangeArrowheads="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sharpenSoften amount="50000"/>
                    </a14:imgEffect>
                    <a14:imgEffect>
                      <a14:brightnessContrast bright="-61000" contrast="37000"/>
                    </a14:imgEffect>
                  </a14:imgLayer>
                </a14:imgProps>
              </a:ext>
              <a:ext uri="{28A0092B-C50C-407E-A947-70E740481C1C}">
                <a14:useLocalDpi xmlns:a14="http://schemas.microsoft.com/office/drawing/2010/main" val="0"/>
              </a:ext>
            </a:extLst>
          </a:blip>
          <a:srcRect/>
          <a:stretch>
            <a:fillRect/>
          </a:stretch>
        </p:blipFill>
        <p:spPr bwMode="auto">
          <a:xfrm>
            <a:off x="369521" y="2363281"/>
            <a:ext cx="2926694" cy="3015340"/>
          </a:xfrm>
          <a:prstGeom prst="rect">
            <a:avLst/>
          </a:prstGeom>
          <a:noFill/>
          <a:extLst>
            <a:ext uri="{909E8E84-426E-40DD-AFC4-6F175D3DCCD1}">
              <a14:hiddenFill xmlns:a14="http://schemas.microsoft.com/office/drawing/2010/main">
                <a:solidFill>
                  <a:srgbClr val="FFFFFF"/>
                </a:solidFill>
              </a14:hiddenFill>
            </a:ext>
          </a:extLst>
        </p:spPr>
      </p:pic>
      <p:sp>
        <p:nvSpPr>
          <p:cNvPr id="49" name="Oval 48">
            <a:extLst>
              <a:ext uri="{FF2B5EF4-FFF2-40B4-BE49-F238E27FC236}">
                <a16:creationId xmlns:a16="http://schemas.microsoft.com/office/drawing/2014/main" id="{F14823BA-6F4D-D722-5714-50D477288159}"/>
              </a:ext>
            </a:extLst>
          </p:cNvPr>
          <p:cNvSpPr/>
          <p:nvPr/>
        </p:nvSpPr>
        <p:spPr>
          <a:xfrm>
            <a:off x="3183080" y="3193235"/>
            <a:ext cx="179536" cy="179536"/>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a:extLst>
              <a:ext uri="{FF2B5EF4-FFF2-40B4-BE49-F238E27FC236}">
                <a16:creationId xmlns:a16="http://schemas.microsoft.com/office/drawing/2014/main" id="{6E73B6D8-93C6-DFEB-BD16-6A0F18858D40}"/>
              </a:ext>
            </a:extLst>
          </p:cNvPr>
          <p:cNvSpPr/>
          <p:nvPr/>
        </p:nvSpPr>
        <p:spPr>
          <a:xfrm>
            <a:off x="3183080" y="2177009"/>
            <a:ext cx="179536" cy="179536"/>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Rounded Corners 50">
            <a:extLst>
              <a:ext uri="{FF2B5EF4-FFF2-40B4-BE49-F238E27FC236}">
                <a16:creationId xmlns:a16="http://schemas.microsoft.com/office/drawing/2014/main" id="{2EB24916-B04D-9F92-6031-1E8B27D56DAA}"/>
              </a:ext>
            </a:extLst>
          </p:cNvPr>
          <p:cNvSpPr/>
          <p:nvPr/>
        </p:nvSpPr>
        <p:spPr>
          <a:xfrm>
            <a:off x="3183080" y="2636911"/>
            <a:ext cx="179536" cy="179536"/>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84324FC1-C6A5-E384-1E1B-FBB6A2C2770C}"/>
              </a:ext>
            </a:extLst>
          </p:cNvPr>
          <p:cNvSpPr>
            <a:spLocks noGrp="1"/>
          </p:cNvSpPr>
          <p:nvPr>
            <p:ph type="title"/>
          </p:nvPr>
        </p:nvSpPr>
        <p:spPr/>
        <p:txBody>
          <a:bodyPr/>
          <a:lstStyle/>
          <a:p>
            <a:r>
              <a:rPr lang="en-US"/>
              <a:t>Artificial Intelligence</a:t>
            </a:r>
          </a:p>
        </p:txBody>
      </p:sp>
    </p:spTree>
    <p:extLst>
      <p:ext uri="{BB962C8B-B14F-4D97-AF65-F5344CB8AC3E}">
        <p14:creationId xmlns:p14="http://schemas.microsoft.com/office/powerpoint/2010/main" val="339445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looking at a computer&#10;&#10;Description automatically generated">
            <a:extLst>
              <a:ext uri="{FF2B5EF4-FFF2-40B4-BE49-F238E27FC236}">
                <a16:creationId xmlns:a16="http://schemas.microsoft.com/office/drawing/2014/main" id="{9ABEF03E-4058-58EF-DA58-7B8A63C7C64D}"/>
              </a:ext>
            </a:extLst>
          </p:cNvPr>
          <p:cNvPicPr>
            <a:picLocks noGrp="1" noChangeAspect="1"/>
          </p:cNvPicPr>
          <p:nvPr>
            <p:ph sz="quarter" idx="10"/>
          </p:nvPr>
        </p:nvPicPr>
        <p:blipFill>
          <a:blip r:embed="rId2"/>
          <a:stretch>
            <a:fillRect/>
          </a:stretch>
        </p:blipFill>
        <p:spPr>
          <a:xfrm>
            <a:off x="0" y="-1"/>
            <a:ext cx="12192000" cy="6858001"/>
          </a:xfrm>
        </p:spPr>
      </p:pic>
    </p:spTree>
    <p:extLst>
      <p:ext uri="{BB962C8B-B14F-4D97-AF65-F5344CB8AC3E}">
        <p14:creationId xmlns:p14="http://schemas.microsoft.com/office/powerpoint/2010/main" val="164586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D5C3A-229A-7639-613C-765390255102}"/>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9F75EBA-7608-CD61-A863-CF2A345CEA91}"/>
              </a:ext>
            </a:extLst>
          </p:cNvPr>
          <p:cNvPicPr>
            <a:picLocks noGrp="1" noChangeAspect="1"/>
          </p:cNvPicPr>
          <p:nvPr>
            <p:ph sz="quarter" idx="10"/>
          </p:nvPr>
        </p:nvPicPr>
        <p:blipFill>
          <a:blip r:embed="rId2"/>
          <a:stretch>
            <a:fillRect/>
          </a:stretch>
        </p:blipFill>
        <p:spPr>
          <a:xfrm>
            <a:off x="6744072" y="1233016"/>
            <a:ext cx="4752528" cy="4635327"/>
          </a:xfrm>
        </p:spPr>
      </p:pic>
      <p:sp>
        <p:nvSpPr>
          <p:cNvPr id="6" name="Title 5">
            <a:extLst>
              <a:ext uri="{FF2B5EF4-FFF2-40B4-BE49-F238E27FC236}">
                <a16:creationId xmlns:a16="http://schemas.microsoft.com/office/drawing/2014/main" id="{E424A94C-A09D-EBD6-ACEF-424AD9D21FEB}"/>
              </a:ext>
            </a:extLst>
          </p:cNvPr>
          <p:cNvSpPr>
            <a:spLocks noGrp="1"/>
          </p:cNvSpPr>
          <p:nvPr>
            <p:ph type="title"/>
          </p:nvPr>
        </p:nvSpPr>
        <p:spPr/>
        <p:txBody>
          <a:bodyPr/>
          <a:lstStyle/>
          <a:p>
            <a:r>
              <a:rPr lang="en-US"/>
              <a:t>AI Student Hub</a:t>
            </a:r>
          </a:p>
        </p:txBody>
      </p:sp>
      <p:sp>
        <p:nvSpPr>
          <p:cNvPr id="3" name="Footer Placeholder 2">
            <a:extLst>
              <a:ext uri="{FF2B5EF4-FFF2-40B4-BE49-F238E27FC236}">
                <a16:creationId xmlns:a16="http://schemas.microsoft.com/office/drawing/2014/main" id="{3F541339-5E61-B3BD-7E8E-0EF46A08985E}"/>
              </a:ext>
            </a:extLst>
          </p:cNvPr>
          <p:cNvSpPr>
            <a:spLocks noGrp="1"/>
          </p:cNvSpPr>
          <p:nvPr>
            <p:ph type="ftr" sz="quarter" idx="17"/>
          </p:nvPr>
        </p:nvSpPr>
        <p:spPr/>
        <p:txBody>
          <a:bodyPr/>
          <a:lstStyle/>
          <a:p>
            <a:r>
              <a:rPr lang="en-AU"/>
              <a:t>Institute for Teaching and Learning Innovation (ITaLI) – 4 February 2025</a:t>
            </a:r>
          </a:p>
        </p:txBody>
      </p:sp>
      <p:sp>
        <p:nvSpPr>
          <p:cNvPr id="4" name="Slide Number Placeholder 3">
            <a:extLst>
              <a:ext uri="{FF2B5EF4-FFF2-40B4-BE49-F238E27FC236}">
                <a16:creationId xmlns:a16="http://schemas.microsoft.com/office/drawing/2014/main" id="{428DEC34-FC73-85A3-639E-5D51BB42FF19}"/>
              </a:ext>
            </a:extLst>
          </p:cNvPr>
          <p:cNvSpPr>
            <a:spLocks noGrp="1"/>
          </p:cNvSpPr>
          <p:nvPr>
            <p:ph type="sldNum" sz="quarter" idx="18"/>
          </p:nvPr>
        </p:nvSpPr>
        <p:spPr/>
        <p:txBody>
          <a:bodyPr/>
          <a:lstStyle/>
          <a:p>
            <a:fld id="{E917DE0E-AFB1-41FD-BC35-27DB61CA125F}" type="slidenum">
              <a:rPr lang="en-AU" smtClean="0"/>
              <a:pPr/>
              <a:t>6</a:t>
            </a:fld>
            <a:endParaRPr lang="en-AU"/>
          </a:p>
        </p:txBody>
      </p:sp>
      <p:sp>
        <p:nvSpPr>
          <p:cNvPr id="2" name="Text Placeholder 1">
            <a:extLst>
              <a:ext uri="{FF2B5EF4-FFF2-40B4-BE49-F238E27FC236}">
                <a16:creationId xmlns:a16="http://schemas.microsoft.com/office/drawing/2014/main" id="{7D15FF76-2009-4430-37CF-C897883E8BC9}"/>
              </a:ext>
            </a:extLst>
          </p:cNvPr>
          <p:cNvSpPr>
            <a:spLocks noGrp="1"/>
          </p:cNvSpPr>
          <p:nvPr>
            <p:ph type="body" sz="quarter" idx="31"/>
          </p:nvPr>
        </p:nvSpPr>
        <p:spPr/>
        <p:txBody>
          <a:bodyPr/>
          <a:lstStyle/>
          <a:p>
            <a:r>
              <a:rPr lang="en-AU" sz="1600" b="0"/>
              <a:t>Use AI responsibly and effectively in your studies.</a:t>
            </a:r>
            <a:endParaRPr lang="en-US" sz="1600" b="0"/>
          </a:p>
        </p:txBody>
      </p:sp>
      <p:sp>
        <p:nvSpPr>
          <p:cNvPr id="11" name="TextBox 10">
            <a:extLst>
              <a:ext uri="{FF2B5EF4-FFF2-40B4-BE49-F238E27FC236}">
                <a16:creationId xmlns:a16="http://schemas.microsoft.com/office/drawing/2014/main" id="{1D856A44-4644-1118-C339-17485281D84D}"/>
              </a:ext>
            </a:extLst>
          </p:cNvPr>
          <p:cNvSpPr txBox="1"/>
          <p:nvPr/>
        </p:nvSpPr>
        <p:spPr>
          <a:xfrm>
            <a:off x="608697" y="3028250"/>
            <a:ext cx="4752528" cy="646331"/>
          </a:xfrm>
          <a:prstGeom prst="rect">
            <a:avLst/>
          </a:prstGeom>
          <a:noFill/>
        </p:spPr>
        <p:txBody>
          <a:bodyPr wrap="square">
            <a:spAutoFit/>
          </a:bodyPr>
          <a:lstStyle/>
          <a:p>
            <a:r>
              <a:rPr lang="en-US" sz="1800" b="0" dirty="0">
                <a:solidFill>
                  <a:srgbClr val="000000"/>
                </a:solidFill>
              </a:rPr>
              <a:t>Always check your </a:t>
            </a:r>
            <a:r>
              <a:rPr lang="en-US" sz="1800" b="1" dirty="0">
                <a:solidFill>
                  <a:srgbClr val="000000"/>
                </a:solidFill>
              </a:rPr>
              <a:t>course profile </a:t>
            </a:r>
            <a:r>
              <a:rPr lang="en-US" sz="1800" b="0" dirty="0">
                <a:solidFill>
                  <a:srgbClr val="000000"/>
                </a:solidFill>
              </a:rPr>
              <a:t>to find out if AI is allowed for each assessment task. </a:t>
            </a:r>
          </a:p>
        </p:txBody>
      </p:sp>
    </p:spTree>
    <p:extLst>
      <p:ext uri="{BB962C8B-B14F-4D97-AF65-F5344CB8AC3E}">
        <p14:creationId xmlns:p14="http://schemas.microsoft.com/office/powerpoint/2010/main" val="21584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5B1A3D-268A-81DD-B09A-E2EE00436B6A}"/>
              </a:ext>
            </a:extLst>
          </p:cNvPr>
          <p:cNvSpPr/>
          <p:nvPr/>
        </p:nvSpPr>
        <p:spPr>
          <a:xfrm>
            <a:off x="6312024" y="1232256"/>
            <a:ext cx="5184576" cy="51395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653EEE82-4B0A-3A60-4CB6-F5B7672D0899}"/>
              </a:ext>
            </a:extLst>
          </p:cNvPr>
          <p:cNvSpPr>
            <a:spLocks noGrp="1"/>
          </p:cNvSpPr>
          <p:nvPr>
            <p:ph type="ftr" sz="quarter" idx="17"/>
          </p:nvPr>
        </p:nvSpPr>
        <p:spPr/>
        <p:txBody>
          <a:bodyPr/>
          <a:lstStyle/>
          <a:p>
            <a:r>
              <a:rPr lang="en-AU"/>
              <a:t>Institute for Teaching and Learning Innovation (ITaLI) – 4 February 2025</a:t>
            </a:r>
          </a:p>
        </p:txBody>
      </p:sp>
      <p:sp>
        <p:nvSpPr>
          <p:cNvPr id="3" name="Slide Number Placeholder 2">
            <a:extLst>
              <a:ext uri="{FF2B5EF4-FFF2-40B4-BE49-F238E27FC236}">
                <a16:creationId xmlns:a16="http://schemas.microsoft.com/office/drawing/2014/main" id="{14D3F690-9202-DB1E-9D00-04DF1A0F6906}"/>
              </a:ext>
            </a:extLst>
          </p:cNvPr>
          <p:cNvSpPr>
            <a:spLocks noGrp="1"/>
          </p:cNvSpPr>
          <p:nvPr>
            <p:ph type="sldNum" sz="quarter" idx="18"/>
          </p:nvPr>
        </p:nvSpPr>
        <p:spPr/>
        <p:txBody>
          <a:bodyPr/>
          <a:lstStyle/>
          <a:p>
            <a:fld id="{E917DE0E-AFB1-41FD-BC35-27DB61CA125F}" type="slidenum">
              <a:rPr lang="en-AU" smtClean="0"/>
              <a:pPr/>
              <a:t>7</a:t>
            </a:fld>
            <a:endParaRPr lang="en-AU"/>
          </a:p>
        </p:txBody>
      </p:sp>
      <p:sp>
        <p:nvSpPr>
          <p:cNvPr id="4" name="Content Placeholder 3">
            <a:extLst>
              <a:ext uri="{FF2B5EF4-FFF2-40B4-BE49-F238E27FC236}">
                <a16:creationId xmlns:a16="http://schemas.microsoft.com/office/drawing/2014/main" id="{9B39A5F4-18F8-6403-E45C-C30B0B0D4C83}"/>
              </a:ext>
            </a:extLst>
          </p:cNvPr>
          <p:cNvSpPr>
            <a:spLocks noGrp="1"/>
          </p:cNvSpPr>
          <p:nvPr>
            <p:ph sz="quarter" idx="10"/>
          </p:nvPr>
        </p:nvSpPr>
        <p:spPr>
          <a:xfrm>
            <a:off x="695326" y="1416816"/>
            <a:ext cx="5040000" cy="3956400"/>
          </a:xfrm>
        </p:spPr>
        <p:txBody>
          <a:bodyPr vert="horz" lIns="0" tIns="0" rIns="0" bIns="0" rtlCol="0" anchor="t">
            <a:noAutofit/>
          </a:bodyPr>
          <a:lstStyle/>
          <a:p>
            <a:r>
              <a:rPr lang="en-US" sz="1600">
                <a:solidFill>
                  <a:srgbClr val="000000"/>
                </a:solidFill>
              </a:rPr>
              <a:t>How AI can help you learn</a:t>
            </a:r>
          </a:p>
          <a:p>
            <a:r>
              <a:rPr lang="en-US" sz="1600" b="0">
                <a:solidFill>
                  <a:srgbClr val="000000"/>
                </a:solidFill>
              </a:rPr>
              <a:t>Using good prompts or instructions in AI tools is a good start to get more relevant outputs. Visit the </a:t>
            </a:r>
            <a:r>
              <a:rPr lang="en-US" sz="1600" b="0">
                <a:hlinkClick r:id="rId2">
                  <a:extLst>
                    <a:ext uri="{A12FA001-AC4F-418D-AE19-62706E023703}">
                      <ahyp:hlinkClr xmlns:ahyp="http://schemas.microsoft.com/office/drawing/2018/hyperlinkcolor" val="tx"/>
                    </a:ext>
                  </a:extLst>
                </a:hlinkClick>
              </a:rPr>
              <a:t>AI Student Hub</a:t>
            </a:r>
            <a:r>
              <a:rPr lang="en-US" sz="1600" b="0"/>
              <a:t> </a:t>
            </a:r>
            <a:r>
              <a:rPr lang="en-US" sz="1600" b="0">
                <a:solidFill>
                  <a:srgbClr val="000000"/>
                </a:solidFill>
              </a:rPr>
              <a:t>for resources on creating good AI prompts.</a:t>
            </a:r>
            <a:endParaRPr lang="en-US" sz="1600" b="0">
              <a:solidFill>
                <a:srgbClr val="000000"/>
              </a:solidFill>
              <a:cs typeface="Arial"/>
            </a:endParaRPr>
          </a:p>
          <a:p>
            <a:r>
              <a:rPr lang="en-US" sz="1600" b="0">
                <a:solidFill>
                  <a:srgbClr val="000000"/>
                </a:solidFill>
              </a:rPr>
              <a:t>Using AI can help to </a:t>
            </a:r>
            <a:r>
              <a:rPr lang="en-US" sz="1600">
                <a:solidFill>
                  <a:srgbClr val="000000"/>
                </a:solidFill>
              </a:rPr>
              <a:t>explain, practice, study and revise, and apply concepts</a:t>
            </a:r>
            <a:r>
              <a:rPr lang="en-US" sz="1600" b="0">
                <a:solidFill>
                  <a:srgbClr val="000000"/>
                </a:solidFill>
              </a:rPr>
              <a:t> in your learning journey. </a:t>
            </a:r>
            <a:endParaRPr lang="en-US" sz="1600" b="0">
              <a:solidFill>
                <a:srgbClr val="000000"/>
              </a:solidFill>
              <a:cs typeface="Arial"/>
            </a:endParaRPr>
          </a:p>
        </p:txBody>
      </p:sp>
      <p:sp>
        <p:nvSpPr>
          <p:cNvPr id="5" name="Title 4">
            <a:extLst>
              <a:ext uri="{FF2B5EF4-FFF2-40B4-BE49-F238E27FC236}">
                <a16:creationId xmlns:a16="http://schemas.microsoft.com/office/drawing/2014/main" id="{86CA6049-7FA8-C926-938B-7493D910F990}"/>
              </a:ext>
            </a:extLst>
          </p:cNvPr>
          <p:cNvSpPr>
            <a:spLocks noGrp="1"/>
          </p:cNvSpPr>
          <p:nvPr>
            <p:ph type="title"/>
          </p:nvPr>
        </p:nvSpPr>
        <p:spPr/>
        <p:txBody>
          <a:bodyPr/>
          <a:lstStyle/>
          <a:p>
            <a:r>
              <a:rPr lang="en-US"/>
              <a:t>AI in your learning</a:t>
            </a:r>
          </a:p>
        </p:txBody>
      </p:sp>
      <p:sp>
        <p:nvSpPr>
          <p:cNvPr id="7" name="Content Placeholder 6">
            <a:extLst>
              <a:ext uri="{FF2B5EF4-FFF2-40B4-BE49-F238E27FC236}">
                <a16:creationId xmlns:a16="http://schemas.microsoft.com/office/drawing/2014/main" id="{FD58B273-248B-4624-64F8-F8108AC15535}"/>
              </a:ext>
            </a:extLst>
          </p:cNvPr>
          <p:cNvSpPr>
            <a:spLocks noGrp="1"/>
          </p:cNvSpPr>
          <p:nvPr>
            <p:ph sz="quarter" idx="32"/>
          </p:nvPr>
        </p:nvSpPr>
        <p:spPr>
          <a:xfrm>
            <a:off x="6456600" y="1396347"/>
            <a:ext cx="5040000" cy="4975452"/>
          </a:xfrm>
        </p:spPr>
        <p:txBody>
          <a:bodyPr/>
          <a:lstStyle/>
          <a:p>
            <a:r>
              <a:rPr lang="en-US" sz="1600">
                <a:solidFill>
                  <a:srgbClr val="000000"/>
                </a:solidFill>
              </a:rPr>
              <a:t>How AI can hurt your learning</a:t>
            </a:r>
          </a:p>
          <a:p>
            <a:r>
              <a:rPr lang="en-US" sz="1600" b="0">
                <a:solidFill>
                  <a:srgbClr val="000000"/>
                </a:solidFill>
              </a:rPr>
              <a:t>While AI tools are very powerful, they have a range of limitations:</a:t>
            </a:r>
          </a:p>
          <a:p>
            <a:pPr marL="285750" indent="-285750">
              <a:buFont typeface="Arial" panose="020B0604020202020204" pitchFamily="34" charset="0"/>
              <a:buChar char="•"/>
            </a:pPr>
            <a:r>
              <a:rPr lang="en-US" sz="1600" b="0">
                <a:solidFill>
                  <a:srgbClr val="000000"/>
                </a:solidFill>
              </a:rPr>
              <a:t>AI models that recombine information to produce responses also produce inaccuracies.</a:t>
            </a:r>
          </a:p>
          <a:p>
            <a:pPr marL="285750" indent="-285750">
              <a:buFont typeface="Arial" panose="020B0604020202020204" pitchFamily="34" charset="0"/>
              <a:buChar char="•"/>
            </a:pPr>
            <a:r>
              <a:rPr lang="en-US" sz="1600" b="0">
                <a:solidFill>
                  <a:srgbClr val="000000"/>
                </a:solidFill>
              </a:rPr>
              <a:t>Information is often produced without acknowledgement or reference to the source of that information.</a:t>
            </a:r>
          </a:p>
          <a:p>
            <a:pPr marL="285750" indent="-285750">
              <a:buFont typeface="Arial" panose="020B0604020202020204" pitchFamily="34" charset="0"/>
              <a:buChar char="•"/>
            </a:pPr>
            <a:r>
              <a:rPr lang="en-US" sz="1600" b="0">
                <a:solidFill>
                  <a:srgbClr val="000000"/>
                </a:solidFill>
              </a:rPr>
              <a:t>The data used to train the models has biases and these biases can be amplified.</a:t>
            </a:r>
          </a:p>
          <a:p>
            <a:pPr marL="285750" indent="-285750">
              <a:buFont typeface="Arial" panose="020B0604020202020204" pitchFamily="34" charset="0"/>
              <a:buChar char="•"/>
            </a:pPr>
            <a:r>
              <a:rPr lang="en-US" sz="1600" b="0">
                <a:solidFill>
                  <a:srgbClr val="000000"/>
                </a:solidFill>
              </a:rPr>
              <a:t>AI tools are modelled to imitate aspects of intelligence, but they do not have the same capabilities as humans.</a:t>
            </a:r>
          </a:p>
          <a:p>
            <a:pPr marL="285750" indent="-285750">
              <a:buFont typeface="Arial" panose="020B0604020202020204" pitchFamily="34" charset="0"/>
              <a:buChar char="•"/>
            </a:pPr>
            <a:r>
              <a:rPr lang="en-US" sz="1600" b="0">
                <a:solidFill>
                  <a:srgbClr val="000000"/>
                </a:solidFill>
              </a:rPr>
              <a:t>AI-suggested changes may change your intended meaning, even if only used for editing assistance.</a:t>
            </a:r>
          </a:p>
        </p:txBody>
      </p:sp>
      <p:pic>
        <p:nvPicPr>
          <p:cNvPr id="9" name="Picture 8" descr="A group of people sitting around a table&#10;&#10;AI-generated content may be incorrect.">
            <a:extLst>
              <a:ext uri="{FF2B5EF4-FFF2-40B4-BE49-F238E27FC236}">
                <a16:creationId xmlns:a16="http://schemas.microsoft.com/office/drawing/2014/main" id="{2FEE8FB4-E30A-A8CC-14FF-8249BAD2F098}"/>
              </a:ext>
            </a:extLst>
          </p:cNvPr>
          <p:cNvPicPr>
            <a:picLocks noChangeAspect="1"/>
          </p:cNvPicPr>
          <p:nvPr/>
        </p:nvPicPr>
        <p:blipFill>
          <a:blip r:embed="rId3"/>
          <a:stretch>
            <a:fillRect/>
          </a:stretch>
        </p:blipFill>
        <p:spPr>
          <a:xfrm>
            <a:off x="695326" y="3438931"/>
            <a:ext cx="5040000" cy="2655869"/>
          </a:xfrm>
          <a:prstGeom prst="rect">
            <a:avLst/>
          </a:prstGeom>
        </p:spPr>
      </p:pic>
      <p:sp>
        <p:nvSpPr>
          <p:cNvPr id="10" name="TextBox 9">
            <a:extLst>
              <a:ext uri="{FF2B5EF4-FFF2-40B4-BE49-F238E27FC236}">
                <a16:creationId xmlns:a16="http://schemas.microsoft.com/office/drawing/2014/main" id="{F4B365C1-70D7-2C31-14B6-15921F7C5ED0}"/>
              </a:ext>
            </a:extLst>
          </p:cNvPr>
          <p:cNvSpPr txBox="1"/>
          <p:nvPr/>
        </p:nvSpPr>
        <p:spPr>
          <a:xfrm>
            <a:off x="352255" y="6094800"/>
            <a:ext cx="5726141" cy="230832"/>
          </a:xfrm>
          <a:prstGeom prst="rect">
            <a:avLst/>
          </a:prstGeom>
          <a:noFill/>
        </p:spPr>
        <p:txBody>
          <a:bodyPr wrap="square" rtlCol="0">
            <a:spAutoFit/>
          </a:bodyPr>
          <a:lstStyle/>
          <a:p>
            <a:pPr algn="ctr"/>
            <a:r>
              <a:rPr lang="en-US" sz="900" i="1"/>
              <a:t>Image source: LuxeShutter24/peopleimages.com on Adobe Stock</a:t>
            </a:r>
          </a:p>
        </p:txBody>
      </p:sp>
    </p:spTree>
    <p:extLst>
      <p:ext uri="{BB962C8B-B14F-4D97-AF65-F5344CB8AC3E}">
        <p14:creationId xmlns:p14="http://schemas.microsoft.com/office/powerpoint/2010/main" val="287654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2262BF-5466-FD5B-77A3-84ED7B39DFCA}"/>
              </a:ext>
            </a:extLst>
          </p:cNvPr>
          <p:cNvSpPr>
            <a:spLocks noGrp="1"/>
          </p:cNvSpPr>
          <p:nvPr>
            <p:ph sz="quarter" idx="10"/>
          </p:nvPr>
        </p:nvSpPr>
        <p:spPr>
          <a:xfrm>
            <a:off x="695327" y="2030400"/>
            <a:ext cx="5688708" cy="4063640"/>
          </a:xfrm>
        </p:spPr>
        <p:txBody>
          <a:bodyPr/>
          <a:lstStyle/>
          <a:p>
            <a:r>
              <a:rPr lang="en-US" sz="1600" b="0">
                <a:solidFill>
                  <a:srgbClr val="000000"/>
                </a:solidFill>
              </a:rPr>
              <a:t>A </a:t>
            </a:r>
            <a:r>
              <a:rPr lang="en-US" sz="1600" b="0">
                <a:solidFill>
                  <a:srgbClr val="000000"/>
                </a:solidFill>
                <a:hlinkClick r:id="rId3"/>
              </a:rPr>
              <a:t>Checklist for ethical AI use</a:t>
            </a:r>
            <a:r>
              <a:rPr lang="en-US" sz="1600" b="0">
                <a:solidFill>
                  <a:srgbClr val="000000"/>
                </a:solidFill>
              </a:rPr>
              <a:t> is located on the AI Student Hub.</a:t>
            </a:r>
          </a:p>
          <a:p>
            <a:r>
              <a:rPr lang="en-US" sz="1600" b="0">
                <a:solidFill>
                  <a:srgbClr val="000000"/>
                </a:solidFill>
              </a:rPr>
              <a:t>Use this checklist to: </a:t>
            </a:r>
          </a:p>
          <a:p>
            <a:pPr marL="285750" indent="-285750">
              <a:buFont typeface="Arial" panose="020B0604020202020204" pitchFamily="34" charset="0"/>
              <a:buChar char="•"/>
            </a:pPr>
            <a:r>
              <a:rPr lang="en-US" sz="1600" b="0">
                <a:solidFill>
                  <a:srgbClr val="000000"/>
                </a:solidFill>
              </a:rPr>
              <a:t>Consider the important of engaging ethically and responsibly with AI in your learning.</a:t>
            </a:r>
          </a:p>
          <a:p>
            <a:pPr marL="285750" indent="-285750">
              <a:buFont typeface="Arial" panose="020B0604020202020204" pitchFamily="34" charset="0"/>
              <a:buChar char="•"/>
            </a:pPr>
            <a:r>
              <a:rPr lang="en-US" sz="1600" b="0">
                <a:solidFill>
                  <a:srgbClr val="000000"/>
                </a:solidFill>
              </a:rPr>
              <a:t>Stay aligned with UQ’s values and your personal learning goals.</a:t>
            </a:r>
          </a:p>
          <a:p>
            <a:endParaRPr lang="en-AU" sz="1600" b="0">
              <a:solidFill>
                <a:srgbClr val="000000"/>
              </a:solidFill>
            </a:endParaRPr>
          </a:p>
          <a:p>
            <a:r>
              <a:rPr lang="en-AU" sz="1600" b="0">
                <a:solidFill>
                  <a:srgbClr val="000000"/>
                </a:solidFill>
              </a:rPr>
              <a:t>Visit the </a:t>
            </a:r>
            <a:r>
              <a:rPr lang="en-AU" sz="1600" b="0">
                <a:solidFill>
                  <a:srgbClr val="000000"/>
                </a:solidFill>
                <a:hlinkClick r:id="rId4"/>
              </a:rPr>
              <a:t>AI Student Hub</a:t>
            </a:r>
            <a:r>
              <a:rPr lang="en-AU" sz="1600" b="0">
                <a:solidFill>
                  <a:srgbClr val="000000"/>
                </a:solidFill>
              </a:rPr>
              <a:t> for further guidance and resources on the ethical and responsible use of AI. </a:t>
            </a:r>
          </a:p>
          <a:p>
            <a:pPr marL="285750" indent="-285750">
              <a:buFont typeface="Arial" panose="020B0604020202020204" pitchFamily="34" charset="0"/>
              <a:buChar char="•"/>
            </a:pPr>
            <a:endParaRPr lang="en-US" sz="1600" b="0">
              <a:solidFill>
                <a:srgbClr val="000000"/>
              </a:solidFill>
            </a:endParaRPr>
          </a:p>
          <a:p>
            <a:pPr marL="285750" indent="-285750">
              <a:buFont typeface="Arial" panose="020B0604020202020204" pitchFamily="34" charset="0"/>
              <a:buChar char="•"/>
            </a:pPr>
            <a:endParaRPr lang="en-US" sz="1600" b="0">
              <a:solidFill>
                <a:srgbClr val="000000"/>
              </a:solidFill>
            </a:endParaRPr>
          </a:p>
        </p:txBody>
      </p:sp>
      <p:sp>
        <p:nvSpPr>
          <p:cNvPr id="3" name="Title 2">
            <a:extLst>
              <a:ext uri="{FF2B5EF4-FFF2-40B4-BE49-F238E27FC236}">
                <a16:creationId xmlns:a16="http://schemas.microsoft.com/office/drawing/2014/main" id="{49E35E18-FDEC-3418-5B38-50665775FA89}"/>
              </a:ext>
            </a:extLst>
          </p:cNvPr>
          <p:cNvSpPr>
            <a:spLocks noGrp="1"/>
          </p:cNvSpPr>
          <p:nvPr>
            <p:ph type="title"/>
          </p:nvPr>
        </p:nvSpPr>
        <p:spPr/>
        <p:txBody>
          <a:bodyPr/>
          <a:lstStyle/>
          <a:p>
            <a:r>
              <a:rPr lang="en-US"/>
              <a:t>Ethical and responsible use of AI</a:t>
            </a:r>
          </a:p>
        </p:txBody>
      </p:sp>
      <p:sp>
        <p:nvSpPr>
          <p:cNvPr id="4" name="Footer Placeholder 3">
            <a:extLst>
              <a:ext uri="{FF2B5EF4-FFF2-40B4-BE49-F238E27FC236}">
                <a16:creationId xmlns:a16="http://schemas.microsoft.com/office/drawing/2014/main" id="{C05E7951-9237-D9DC-8DA8-2605198FD2AB}"/>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8369BCF7-FB3A-8465-FF26-44FE7E1988DB}"/>
              </a:ext>
            </a:extLst>
          </p:cNvPr>
          <p:cNvSpPr>
            <a:spLocks noGrp="1"/>
          </p:cNvSpPr>
          <p:nvPr>
            <p:ph type="sldNum" sz="quarter" idx="18"/>
          </p:nvPr>
        </p:nvSpPr>
        <p:spPr/>
        <p:txBody>
          <a:bodyPr/>
          <a:lstStyle/>
          <a:p>
            <a:fld id="{E917DE0E-AFB1-41FD-BC35-27DB61CA125F}" type="slidenum">
              <a:rPr lang="en-AU" smtClean="0"/>
              <a:pPr/>
              <a:t>8</a:t>
            </a:fld>
            <a:endParaRPr lang="en-AU"/>
          </a:p>
        </p:txBody>
      </p:sp>
      <p:sp>
        <p:nvSpPr>
          <p:cNvPr id="6" name="Text Placeholder 5">
            <a:extLst>
              <a:ext uri="{FF2B5EF4-FFF2-40B4-BE49-F238E27FC236}">
                <a16:creationId xmlns:a16="http://schemas.microsoft.com/office/drawing/2014/main" id="{3FFEAB28-012F-4543-315A-EE60913AB4CB}"/>
              </a:ext>
            </a:extLst>
          </p:cNvPr>
          <p:cNvSpPr>
            <a:spLocks noGrp="1"/>
          </p:cNvSpPr>
          <p:nvPr>
            <p:ph type="body" sz="quarter" idx="31"/>
          </p:nvPr>
        </p:nvSpPr>
        <p:spPr/>
        <p:txBody>
          <a:bodyPr/>
          <a:lstStyle/>
          <a:p>
            <a:r>
              <a:rPr lang="en-US"/>
              <a:t>Checklist for ethical AI use</a:t>
            </a:r>
          </a:p>
        </p:txBody>
      </p:sp>
      <p:pic>
        <p:nvPicPr>
          <p:cNvPr id="10" name="Picture 9">
            <a:extLst>
              <a:ext uri="{FF2B5EF4-FFF2-40B4-BE49-F238E27FC236}">
                <a16:creationId xmlns:a16="http://schemas.microsoft.com/office/drawing/2014/main" id="{CCC0BE0C-9E7E-94A1-4844-FD0355BA4548}"/>
              </a:ext>
            </a:extLst>
          </p:cNvPr>
          <p:cNvPicPr>
            <a:picLocks noChangeAspect="1"/>
          </p:cNvPicPr>
          <p:nvPr/>
        </p:nvPicPr>
        <p:blipFill>
          <a:blip r:embed="rId5"/>
          <a:srcRect l="5097" t="12734" r="3694" b="12054"/>
          <a:stretch/>
        </p:blipFill>
        <p:spPr>
          <a:xfrm>
            <a:off x="6816080" y="1340923"/>
            <a:ext cx="4536504" cy="5293877"/>
          </a:xfrm>
          <a:prstGeom prst="rect">
            <a:avLst/>
          </a:prstGeom>
        </p:spPr>
      </p:pic>
    </p:spTree>
    <p:extLst>
      <p:ext uri="{BB962C8B-B14F-4D97-AF65-F5344CB8AC3E}">
        <p14:creationId xmlns:p14="http://schemas.microsoft.com/office/powerpoint/2010/main" val="292867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F71CD-5BDD-6AD2-5BD0-8F9E9933E73D}"/>
              </a:ext>
            </a:extLst>
          </p:cNvPr>
          <p:cNvSpPr>
            <a:spLocks noGrp="1"/>
          </p:cNvSpPr>
          <p:nvPr>
            <p:ph type="title"/>
          </p:nvPr>
        </p:nvSpPr>
        <p:spPr/>
        <p:txBody>
          <a:bodyPr/>
          <a:lstStyle/>
          <a:p>
            <a:r>
              <a:rPr lang="en-AU"/>
              <a:t>UQ (free) AI tools for students</a:t>
            </a:r>
          </a:p>
        </p:txBody>
      </p:sp>
      <p:sp>
        <p:nvSpPr>
          <p:cNvPr id="4" name="Footer Placeholder 3">
            <a:extLst>
              <a:ext uri="{FF2B5EF4-FFF2-40B4-BE49-F238E27FC236}">
                <a16:creationId xmlns:a16="http://schemas.microsoft.com/office/drawing/2014/main" id="{366D1056-96E9-DBF7-89A1-10F1943FF655}"/>
              </a:ext>
            </a:extLst>
          </p:cNvPr>
          <p:cNvSpPr>
            <a:spLocks noGrp="1"/>
          </p:cNvSpPr>
          <p:nvPr>
            <p:ph type="ftr" sz="quarter" idx="17"/>
          </p:nvPr>
        </p:nvSpPr>
        <p:spPr/>
        <p:txBody>
          <a:bodyPr/>
          <a:lstStyle/>
          <a:p>
            <a:r>
              <a:rPr lang="en-AU"/>
              <a:t>Institute for Teaching and Learning Innovation (ITaLI) – 4 February 2025</a:t>
            </a:r>
          </a:p>
        </p:txBody>
      </p:sp>
      <p:sp>
        <p:nvSpPr>
          <p:cNvPr id="5" name="Slide Number Placeholder 4">
            <a:extLst>
              <a:ext uri="{FF2B5EF4-FFF2-40B4-BE49-F238E27FC236}">
                <a16:creationId xmlns:a16="http://schemas.microsoft.com/office/drawing/2014/main" id="{4AF1143B-86D5-A153-0A76-0AEF3A50B4FE}"/>
              </a:ext>
            </a:extLst>
          </p:cNvPr>
          <p:cNvSpPr>
            <a:spLocks noGrp="1"/>
          </p:cNvSpPr>
          <p:nvPr>
            <p:ph type="sldNum" sz="quarter" idx="18"/>
          </p:nvPr>
        </p:nvSpPr>
        <p:spPr/>
        <p:txBody>
          <a:bodyPr/>
          <a:lstStyle/>
          <a:p>
            <a:fld id="{E917DE0E-AFB1-41FD-BC35-27DB61CA125F}" type="slidenum">
              <a:rPr lang="en-AU" smtClean="0"/>
              <a:pPr/>
              <a:t>9</a:t>
            </a:fld>
            <a:endParaRPr lang="en-AU"/>
          </a:p>
        </p:txBody>
      </p:sp>
      <p:sp>
        <p:nvSpPr>
          <p:cNvPr id="9" name="Content Placeholder 1">
            <a:extLst>
              <a:ext uri="{FF2B5EF4-FFF2-40B4-BE49-F238E27FC236}">
                <a16:creationId xmlns:a16="http://schemas.microsoft.com/office/drawing/2014/main" id="{CF489777-AED5-182D-513A-4EA476A1677A}"/>
              </a:ext>
            </a:extLst>
          </p:cNvPr>
          <p:cNvSpPr>
            <a:spLocks noGrp="1"/>
          </p:cNvSpPr>
          <p:nvPr>
            <p:ph sz="quarter" idx="10"/>
          </p:nvPr>
        </p:nvSpPr>
        <p:spPr>
          <a:xfrm>
            <a:off x="695326" y="1448768"/>
            <a:ext cx="6489105" cy="4645272"/>
          </a:xfrm>
        </p:spPr>
        <p:txBody>
          <a:bodyPr/>
          <a:lstStyle/>
          <a:p>
            <a:r>
              <a:rPr lang="en-AU" sz="1600" b="0">
                <a:solidFill>
                  <a:srgbClr val="000000"/>
                </a:solidFill>
              </a:rPr>
              <a:t>AI tools provided by UQ for you to use for free include: </a:t>
            </a:r>
          </a:p>
          <a:p>
            <a:pPr marL="285750" indent="-285750">
              <a:buFont typeface="Arial" panose="020B0604020202020204" pitchFamily="34" charset="0"/>
              <a:buChar char="•"/>
            </a:pPr>
            <a:r>
              <a:rPr lang="en-AU" sz="1600" b="0">
                <a:solidFill>
                  <a:srgbClr val="000000"/>
                </a:solidFill>
                <a:hlinkClick r:id="rId2"/>
              </a:rPr>
              <a:t>Microsoft Copilot</a:t>
            </a:r>
            <a:r>
              <a:rPr lang="en-AU" sz="1600" b="0">
                <a:solidFill>
                  <a:srgbClr val="000000"/>
                </a:solidFill>
              </a:rPr>
              <a:t> is the recommended tool at UQ.</a:t>
            </a:r>
          </a:p>
          <a:p>
            <a:pPr marL="742950" lvl="3" indent="-285750"/>
            <a:r>
              <a:rPr lang="en-AU" sz="1600">
                <a:solidFill>
                  <a:srgbClr val="000000"/>
                </a:solidFill>
              </a:rPr>
              <a:t>Copilot provides data protection and will not use your prompts or responses to train their foundation models.</a:t>
            </a:r>
          </a:p>
          <a:p>
            <a:pPr marL="742950" lvl="3" indent="-285750"/>
            <a:r>
              <a:rPr lang="en-AU" sz="1600">
                <a:solidFill>
                  <a:srgbClr val="000000"/>
                </a:solidFill>
              </a:rPr>
              <a:t>You can generate text and images via the chat interface. </a:t>
            </a:r>
            <a:endParaRPr lang="en-AU" sz="1600" b="0">
              <a:solidFill>
                <a:srgbClr val="000000"/>
              </a:solidFill>
            </a:endParaRPr>
          </a:p>
          <a:p>
            <a:pPr marL="285750" indent="-285750">
              <a:buFont typeface="Arial" panose="020B0604020202020204" pitchFamily="34" charset="0"/>
              <a:buChar char="•"/>
            </a:pPr>
            <a:r>
              <a:rPr lang="en-AU" sz="1600" b="0">
                <a:solidFill>
                  <a:srgbClr val="000000"/>
                </a:solidFill>
                <a:hlinkClick r:id="rId3"/>
              </a:rPr>
              <a:t>Adobe Creative Cloud software</a:t>
            </a:r>
            <a:r>
              <a:rPr lang="en-AU" sz="1600" b="0">
                <a:solidFill>
                  <a:srgbClr val="000000"/>
                </a:solidFill>
              </a:rPr>
              <a:t> is available via UQ. </a:t>
            </a:r>
          </a:p>
          <a:p>
            <a:pPr marL="742950" lvl="3" indent="-285750"/>
            <a:r>
              <a:rPr lang="en-AU" sz="1600">
                <a:solidFill>
                  <a:srgbClr val="000000"/>
                </a:solidFill>
              </a:rPr>
              <a:t>You can design videos, flyers, presentations and more using </a:t>
            </a:r>
            <a:r>
              <a:rPr lang="en-AU" sz="1600">
                <a:solidFill>
                  <a:srgbClr val="000000"/>
                </a:solidFill>
                <a:hlinkClick r:id="rId4"/>
              </a:rPr>
              <a:t>Adobe Express</a:t>
            </a:r>
            <a:r>
              <a:rPr lang="en-AU" sz="1600">
                <a:solidFill>
                  <a:srgbClr val="000000"/>
                </a:solidFill>
              </a:rPr>
              <a:t>, and </a:t>
            </a:r>
            <a:r>
              <a:rPr lang="en-AU" sz="1600">
                <a:solidFill>
                  <a:srgbClr val="000000"/>
                </a:solidFill>
                <a:hlinkClick r:id="rId5"/>
              </a:rPr>
              <a:t>Firefly</a:t>
            </a:r>
            <a:r>
              <a:rPr lang="en-AU" sz="1600">
                <a:solidFill>
                  <a:srgbClr val="000000"/>
                </a:solidFill>
              </a:rPr>
              <a:t> to generate images.</a:t>
            </a:r>
          </a:p>
          <a:p>
            <a:pPr lvl="1"/>
            <a:endParaRPr lang="en-AU" sz="1600">
              <a:solidFill>
                <a:srgbClr val="000000"/>
              </a:solidFill>
            </a:endParaRPr>
          </a:p>
          <a:p>
            <a:pPr lvl="1"/>
            <a:r>
              <a:rPr lang="en-AU" sz="1600">
                <a:solidFill>
                  <a:srgbClr val="000000"/>
                </a:solidFill>
              </a:rPr>
              <a:t>You may use and explore AI tools for which UQ does not have licences. When discipline-specific software is required for assessment that uses AI, your course coordinator will organise access. </a:t>
            </a:r>
          </a:p>
        </p:txBody>
      </p:sp>
      <p:sp>
        <p:nvSpPr>
          <p:cNvPr id="11" name="TextBox 10">
            <a:extLst>
              <a:ext uri="{FF2B5EF4-FFF2-40B4-BE49-F238E27FC236}">
                <a16:creationId xmlns:a16="http://schemas.microsoft.com/office/drawing/2014/main" id="{7C31640A-3A44-2580-4D34-14409F55C35E}"/>
              </a:ext>
            </a:extLst>
          </p:cNvPr>
          <p:cNvSpPr txBox="1"/>
          <p:nvPr/>
        </p:nvSpPr>
        <p:spPr>
          <a:xfrm>
            <a:off x="7824192" y="4594516"/>
            <a:ext cx="4016526" cy="230832"/>
          </a:xfrm>
          <a:prstGeom prst="rect">
            <a:avLst/>
          </a:prstGeom>
          <a:noFill/>
        </p:spPr>
        <p:txBody>
          <a:bodyPr wrap="square" rtlCol="0">
            <a:spAutoFit/>
          </a:bodyPr>
          <a:lstStyle/>
          <a:p>
            <a:pPr algn="ctr"/>
            <a:r>
              <a:rPr lang="en-US" sz="900" i="1"/>
              <a:t>Image source: </a:t>
            </a:r>
            <a:r>
              <a:rPr lang="en-US" sz="900" i="1" err="1"/>
              <a:t>pikselstock</a:t>
            </a:r>
            <a:r>
              <a:rPr lang="en-US" sz="900" i="1"/>
              <a:t> on Adobe Stock</a:t>
            </a:r>
          </a:p>
        </p:txBody>
      </p:sp>
      <p:pic>
        <p:nvPicPr>
          <p:cNvPr id="13" name="Picture 12" descr="A group of people sitting at a table looking at a computer&#10;&#10;AI-generated content may be incorrect.">
            <a:extLst>
              <a:ext uri="{FF2B5EF4-FFF2-40B4-BE49-F238E27FC236}">
                <a16:creationId xmlns:a16="http://schemas.microsoft.com/office/drawing/2014/main" id="{F9EDCF15-58A9-F89C-7BEF-73C60259D1DA}"/>
              </a:ext>
            </a:extLst>
          </p:cNvPr>
          <p:cNvPicPr>
            <a:picLocks noChangeAspect="1"/>
          </p:cNvPicPr>
          <p:nvPr/>
        </p:nvPicPr>
        <p:blipFill>
          <a:blip r:embed="rId6"/>
          <a:stretch>
            <a:fillRect/>
          </a:stretch>
        </p:blipFill>
        <p:spPr>
          <a:xfrm>
            <a:off x="7464152" y="2060848"/>
            <a:ext cx="4507866" cy="2533668"/>
          </a:xfrm>
          <a:prstGeom prst="rect">
            <a:avLst/>
          </a:prstGeom>
        </p:spPr>
      </p:pic>
    </p:spTree>
    <p:extLst>
      <p:ext uri="{BB962C8B-B14F-4D97-AF65-F5344CB8AC3E}">
        <p14:creationId xmlns:p14="http://schemas.microsoft.com/office/powerpoint/2010/main" val="373039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iversity of Queensland">
  <a:themeElements>
    <a:clrScheme name="UQ">
      <a:dk1>
        <a:srgbClr val="2B1D37"/>
      </a:dk1>
      <a:lt1>
        <a:sysClr val="window" lastClr="FFFFFF"/>
      </a:lt1>
      <a:dk2>
        <a:srgbClr val="999490"/>
      </a:dk2>
      <a:lt2>
        <a:srgbClr val="D7D1CC"/>
      </a:lt2>
      <a:accent1>
        <a:srgbClr val="51247A"/>
      </a:accent1>
      <a:accent2>
        <a:srgbClr val="962A8B"/>
      </a:accent2>
      <a:accent3>
        <a:srgbClr val="D7D1CC"/>
      </a:accent3>
      <a:accent4>
        <a:srgbClr val="E62645"/>
      </a:accent4>
      <a:accent5>
        <a:srgbClr val="4085C6"/>
      </a:accent5>
      <a:accent6>
        <a:srgbClr val="FBB800"/>
      </a:accent6>
      <a:hlink>
        <a:srgbClr val="51247A"/>
      </a:hlink>
      <a:folHlink>
        <a:srgbClr val="962A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D7CF43B5-F299-D749-A219-EC1E22601B9F}" vid="{BEB91DF2-7C38-904D-BA66-E9BCAA0250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051eb8-2119-4dfe-b55d-20473b0e8e22">
      <Terms xmlns="http://schemas.microsoft.com/office/infopath/2007/PartnerControls"/>
    </lcf76f155ced4ddcb4097134ff3c332f>
    <TaxCatchAll xmlns="826fdbc0-c775-43f0-9e7d-e974407b84de" xsi:nil="true"/>
    <Category xmlns="02051eb8-2119-4dfe-b55d-20473b0e8e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BC251F8493674FA7FD7C86E79DF143" ma:contentTypeVersion="12" ma:contentTypeDescription="Create a new document." ma:contentTypeScope="" ma:versionID="1d3ea525c3d9f20a8cc73cde335193e8">
  <xsd:schema xmlns:xsd="http://www.w3.org/2001/XMLSchema" xmlns:xs="http://www.w3.org/2001/XMLSchema" xmlns:p="http://schemas.microsoft.com/office/2006/metadata/properties" xmlns:ns2="02051eb8-2119-4dfe-b55d-20473b0e8e22" xmlns:ns3="826fdbc0-c775-43f0-9e7d-e974407b84de" targetNamespace="http://schemas.microsoft.com/office/2006/metadata/properties" ma:root="true" ma:fieldsID="6428d683eae503b750708fa2a8d2cfba" ns2:_="" ns3:_="">
    <xsd:import namespace="02051eb8-2119-4dfe-b55d-20473b0e8e22"/>
    <xsd:import namespace="826fdbc0-c775-43f0-9e7d-e974407b84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051eb8-2119-4dfe-b55d-20473b0e8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8babe79-dfb6-408c-aa7a-07abcf6abbf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Category" ma:index="19" nillable="true" ma:displayName="Category" ma:format="Dropdown" ma:internalName="Category">
      <xsd:complexType>
        <xsd:complexContent>
          <xsd:extension base="dms:MultiChoice">
            <xsd:sequence>
              <xsd:element name="Value" maxOccurs="unbounded" minOccurs="0" nillable="true">
                <xsd:simpleType>
                  <xsd:restriction base="dms:Choice">
                    <xsd:enumeration value="AI"/>
                    <xsd:enumeration value="Security"/>
                    <xsd:enumeration value="For Academics"/>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6fdbc0-c775-43f0-9e7d-e974407b84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c5c0261-bfb8-441d-8b25-83e9749321e8}" ma:internalName="TaxCatchAll" ma:showField="CatchAllData" ma:web="826fdbc0-c775-43f0-9e7d-e974407b84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88EDF5-F3A6-4337-B59A-A0678F7D475A}">
  <ds:schemaRefs>
    <ds:schemaRef ds:uri="http://www.w3.org/XML/1998/namespace"/>
    <ds:schemaRef ds:uri="02051eb8-2119-4dfe-b55d-20473b0e8e22"/>
    <ds:schemaRef ds:uri="http://schemas.microsoft.com/office/infopath/2007/PartnerControls"/>
    <ds:schemaRef ds:uri="http://schemas.microsoft.com/office/2006/documentManagement/types"/>
    <ds:schemaRef ds:uri="http://purl.org/dc/dcmitype/"/>
    <ds:schemaRef ds:uri="http://purl.org/dc/terms/"/>
    <ds:schemaRef ds:uri="http://schemas.microsoft.com/office/2006/metadata/properties"/>
    <ds:schemaRef ds:uri="http://schemas.openxmlformats.org/package/2006/metadata/core-properties"/>
    <ds:schemaRef ds:uri="826fdbc0-c775-43f0-9e7d-e974407b84de"/>
    <ds:schemaRef ds:uri="http://purl.org/dc/elements/1.1/"/>
  </ds:schemaRefs>
</ds:datastoreItem>
</file>

<file path=customXml/itemProps2.xml><?xml version="1.0" encoding="utf-8"?>
<ds:datastoreItem xmlns:ds="http://schemas.openxmlformats.org/officeDocument/2006/customXml" ds:itemID="{74F7C18B-FDDF-410C-A3A7-611F584F5EA4}">
  <ds:schemaRefs>
    <ds:schemaRef ds:uri="http://schemas.microsoft.com/sharepoint/v3/contenttype/forms"/>
  </ds:schemaRefs>
</ds:datastoreItem>
</file>

<file path=customXml/itemProps3.xml><?xml version="1.0" encoding="utf-8"?>
<ds:datastoreItem xmlns:ds="http://schemas.openxmlformats.org/officeDocument/2006/customXml" ds:itemID="{B7653FF7-E251-4B09-B0F3-91A9C8E96FC9}">
  <ds:schemaRefs>
    <ds:schemaRef ds:uri="02051eb8-2119-4dfe-b55d-20473b0e8e22"/>
    <ds:schemaRef ds:uri="826fdbc0-c775-43f0-9e7d-e974407b84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University of Queensland</Template>
  <TotalTime>5</TotalTime>
  <Words>2710</Words>
  <Application>Microsoft Office PowerPoint</Application>
  <PresentationFormat>Widescreen</PresentationFormat>
  <Paragraphs>363</Paragraphs>
  <Slides>28</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Courier New</vt:lpstr>
      <vt:lpstr>DM Sans</vt:lpstr>
      <vt:lpstr>Gotham Book</vt:lpstr>
      <vt:lpstr>Gotham Medium</vt:lpstr>
      <vt:lpstr>Roboto</vt:lpstr>
      <vt:lpstr>Wingdings</vt:lpstr>
      <vt:lpstr>University of Queensland</vt:lpstr>
      <vt:lpstr>Introduction to AI and UQ Support</vt:lpstr>
      <vt:lpstr>Contents</vt:lpstr>
      <vt:lpstr>Introduction to AI</vt:lpstr>
      <vt:lpstr>Artificial Intelligence</vt:lpstr>
      <vt:lpstr>PowerPoint Presentation</vt:lpstr>
      <vt:lpstr>AI Student Hub</vt:lpstr>
      <vt:lpstr>AI in your learning</vt:lpstr>
      <vt:lpstr>Ethical and responsible use of AI</vt:lpstr>
      <vt:lpstr>UQ (free) AI tools for students</vt:lpstr>
      <vt:lpstr>Training and resources</vt:lpstr>
      <vt:lpstr>AI and your assessment</vt:lpstr>
      <vt:lpstr>Maintaining academic integrity</vt:lpstr>
      <vt:lpstr>Your assessment in this course</vt:lpstr>
      <vt:lpstr>Assessment 1 – Law Reform Submission</vt:lpstr>
      <vt:lpstr>Assessment 1 – Law Reform Submission</vt:lpstr>
      <vt:lpstr>Assessment 2 – Law Reform Defence</vt:lpstr>
      <vt:lpstr>Assessment 3 – Exam</vt:lpstr>
      <vt:lpstr>Your assessment in this course</vt:lpstr>
      <vt:lpstr>Assessment 1 – Mid-term presentation</vt:lpstr>
      <vt:lpstr>Assessment 1 – Mid-term presentation</vt:lpstr>
      <vt:lpstr>Assessment 2 – Design project</vt:lpstr>
      <vt:lpstr>Assessment 2 – Design project</vt:lpstr>
      <vt:lpstr>Assessment 3 – Panel presentation</vt:lpstr>
      <vt:lpstr>Your assessment in this course</vt:lpstr>
      <vt:lpstr>Assessment 1 – Pre-clinical Skills Assessment</vt:lpstr>
      <vt:lpstr>Assessment 2 – Case Review &amp; Product Recommendation</vt:lpstr>
      <vt:lpstr>Assessment 3 – Objective Structured Clinical Examination (OSCE)</vt:lpstr>
      <vt:lpstr>Assessment 4 – End of Semester Examination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creator>Katrina Shimmin-Clarke</dc:creator>
  <cp:lastModifiedBy>Kelsie Rotert</cp:lastModifiedBy>
  <cp:revision>2</cp:revision>
  <dcterms:created xsi:type="dcterms:W3CDTF">2022-05-13T01:47:19Z</dcterms:created>
  <dcterms:modified xsi:type="dcterms:W3CDTF">2025-02-04T01:49:47Z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2022-05-03T03:06:24Z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d96f5fcc-5603-43bf-977e-9b9329ffdd35</vt:lpwstr>
  </property>
  <property fmtid="{D5CDD505-2E9C-101B-9397-08002B2CF9AE}" pid="8" name="MSIP_Label_0f488380-630a-4f55-a077-a19445e3f360_ContentBits">
    <vt:lpwstr>0</vt:lpwstr>
  </property>
  <property fmtid="{D5CDD505-2E9C-101B-9397-08002B2CF9AE}" pid="9" name="ContentTypeId">
    <vt:lpwstr>0x01010060BC251F8493674FA7FD7C86E79DF143</vt:lpwstr>
  </property>
  <property fmtid="{D5CDD505-2E9C-101B-9397-08002B2CF9AE}" pid="10" name="MediaServiceImageTags">
    <vt:lpwstr/>
  </property>
</Properties>
</file>